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333" r:id="rId11"/>
    <p:sldId id="263" r:id="rId12"/>
    <p:sldId id="299" r:id="rId13"/>
    <p:sldId id="302" r:id="rId14"/>
    <p:sldId id="264" r:id="rId15"/>
    <p:sldId id="266" r:id="rId16"/>
    <p:sldId id="265" r:id="rId17"/>
    <p:sldId id="334" r:id="rId18"/>
    <p:sldId id="276" r:id="rId19"/>
    <p:sldId id="303" r:id="rId20"/>
    <p:sldId id="293" r:id="rId21"/>
    <p:sldId id="277"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85174"/>
  </p:normalViewPr>
  <p:slideViewPr>
    <p:cSldViewPr snapToGrid="0" snapToObjects="1">
      <p:cViewPr>
        <p:scale>
          <a:sx n="80" d="100"/>
          <a:sy n="80" d="100"/>
        </p:scale>
        <p:origin x="-348" y="107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806274-D723-468D-86DF-117468E59859}" type="doc">
      <dgm:prSet loTypeId="urn:microsoft.com/office/officeart/2005/8/layout/process2" loCatId="process" qsTypeId="urn:microsoft.com/office/officeart/2005/8/quickstyle/simple1" qsCatId="simple" csTypeId="urn:microsoft.com/office/officeart/2005/8/colors/accent1_2" csCatId="accent1" phldr="1"/>
      <dgm:spPr/>
    </dgm:pt>
    <dgm:pt modelId="{77490BE2-7AA4-43DC-B2A9-1EDF23438838}">
      <dgm:prSet phldrT="[Tekst]"/>
      <dgm:spPr/>
      <dgm:t>
        <a:bodyPr/>
        <a:lstStyle/>
        <a:p>
          <a:r>
            <a:rPr lang="hr-HR" dirty="0" err="1" smtClean="0"/>
            <a:t>requests.get</a:t>
          </a:r>
          <a:r>
            <a:rPr lang="hr-HR" dirty="0" smtClean="0"/>
            <a:t>(</a:t>
          </a:r>
          <a:r>
            <a:rPr lang="hr-HR" dirty="0" err="1" smtClean="0"/>
            <a:t>spacex_url</a:t>
          </a:r>
          <a:r>
            <a:rPr lang="hr-HR" dirty="0" smtClean="0"/>
            <a:t>)</a:t>
          </a:r>
          <a:endParaRPr lang="hr-HR" dirty="0"/>
        </a:p>
      </dgm:t>
    </dgm:pt>
    <dgm:pt modelId="{BFBAEF8F-F07A-4B71-8867-94ABCDA0849C}" type="parTrans" cxnId="{EE32AF87-76FD-4C46-99DA-5CAC6FBACEEE}">
      <dgm:prSet/>
      <dgm:spPr/>
      <dgm:t>
        <a:bodyPr/>
        <a:lstStyle/>
        <a:p>
          <a:endParaRPr lang="hr-HR"/>
        </a:p>
      </dgm:t>
    </dgm:pt>
    <dgm:pt modelId="{041FC489-FFD7-4D9A-A2EE-2DF7FDD3AD84}" type="sibTrans" cxnId="{EE32AF87-76FD-4C46-99DA-5CAC6FBACEEE}">
      <dgm:prSet/>
      <dgm:spPr/>
      <dgm:t>
        <a:bodyPr/>
        <a:lstStyle/>
        <a:p>
          <a:endParaRPr lang="hr-HR"/>
        </a:p>
      </dgm:t>
    </dgm:pt>
    <dgm:pt modelId="{489FB0E4-87A2-4082-BE46-908FD310D592}">
      <dgm:prSet phldrT="[Tekst]"/>
      <dgm:spPr/>
      <dgm:t>
        <a:bodyPr/>
        <a:lstStyle/>
        <a:p>
          <a:r>
            <a:rPr lang="hr-HR" dirty="0" smtClean="0"/>
            <a:t>.</a:t>
          </a:r>
          <a:r>
            <a:rPr lang="hr-HR" dirty="0" err="1" smtClean="0"/>
            <a:t>json_normalize</a:t>
          </a:r>
          <a:r>
            <a:rPr lang="hr-HR" dirty="0" smtClean="0"/>
            <a:t>()</a:t>
          </a:r>
          <a:endParaRPr lang="hr-HR" dirty="0"/>
        </a:p>
      </dgm:t>
    </dgm:pt>
    <dgm:pt modelId="{0C6E6EEC-B987-4335-BF24-1638A8FE9922}" type="parTrans" cxnId="{267E33DC-A8A2-465F-8175-6890962E231F}">
      <dgm:prSet/>
      <dgm:spPr/>
      <dgm:t>
        <a:bodyPr/>
        <a:lstStyle/>
        <a:p>
          <a:endParaRPr lang="hr-HR"/>
        </a:p>
      </dgm:t>
    </dgm:pt>
    <dgm:pt modelId="{C0C01A51-CB69-4E31-8625-BA7BF38849CF}" type="sibTrans" cxnId="{267E33DC-A8A2-465F-8175-6890962E231F}">
      <dgm:prSet/>
      <dgm:spPr/>
      <dgm:t>
        <a:bodyPr/>
        <a:lstStyle/>
        <a:p>
          <a:endParaRPr lang="hr-HR"/>
        </a:p>
      </dgm:t>
    </dgm:pt>
    <dgm:pt modelId="{0D3271CC-92FD-4CC0-929A-2D8264A455F8}">
      <dgm:prSet phldrT="[Tekst]"/>
      <dgm:spPr/>
      <dgm:t>
        <a:bodyPr/>
        <a:lstStyle/>
        <a:p>
          <a:r>
            <a:rPr lang="hr-HR" dirty="0" err="1" smtClean="0"/>
            <a:t>Pd.DataFrame</a:t>
          </a:r>
          <a:r>
            <a:rPr lang="hr-HR" dirty="0" smtClean="0"/>
            <a:t>(</a:t>
          </a:r>
          <a:r>
            <a:rPr lang="hr-HR" dirty="0" err="1" smtClean="0"/>
            <a:t>launch_dict</a:t>
          </a:r>
          <a:r>
            <a:rPr lang="hr-HR" dirty="0" smtClean="0"/>
            <a:t>)</a:t>
          </a:r>
          <a:endParaRPr lang="hr-HR" dirty="0"/>
        </a:p>
      </dgm:t>
    </dgm:pt>
    <dgm:pt modelId="{F62628E3-6FA6-4FEC-AAD6-BA43D805FD41}" type="parTrans" cxnId="{04EFEC0E-00E3-41DC-9692-37C2DF6861E7}">
      <dgm:prSet/>
      <dgm:spPr/>
      <dgm:t>
        <a:bodyPr/>
        <a:lstStyle/>
        <a:p>
          <a:endParaRPr lang="hr-HR"/>
        </a:p>
      </dgm:t>
    </dgm:pt>
    <dgm:pt modelId="{366F46AD-90DA-452F-B344-7090EA115EBB}" type="sibTrans" cxnId="{04EFEC0E-00E3-41DC-9692-37C2DF6861E7}">
      <dgm:prSet/>
      <dgm:spPr/>
      <dgm:t>
        <a:bodyPr/>
        <a:lstStyle/>
        <a:p>
          <a:endParaRPr lang="hr-HR"/>
        </a:p>
      </dgm:t>
    </dgm:pt>
    <dgm:pt modelId="{DAFEBE2E-41D1-480F-B3B6-922F71232AF0}">
      <dgm:prSet/>
      <dgm:spPr/>
      <dgm:t>
        <a:bodyPr/>
        <a:lstStyle/>
        <a:p>
          <a:r>
            <a:rPr lang="hr-HR" smtClean="0"/>
            <a:t>df['BoosterVersion']!=  'Falcon 1'</a:t>
          </a:r>
          <a:endParaRPr lang="hr-HR"/>
        </a:p>
      </dgm:t>
    </dgm:pt>
    <dgm:pt modelId="{BAC81B94-AB3C-4775-9285-0C186C005106}" type="parTrans" cxnId="{342B7022-69B2-40C8-8F32-19F0DF2AF2D7}">
      <dgm:prSet/>
      <dgm:spPr/>
      <dgm:t>
        <a:bodyPr/>
        <a:lstStyle/>
        <a:p>
          <a:endParaRPr lang="hr-HR"/>
        </a:p>
      </dgm:t>
    </dgm:pt>
    <dgm:pt modelId="{1AAEFAC4-1B04-43E9-AF4F-1D0556F95EDC}" type="sibTrans" cxnId="{342B7022-69B2-40C8-8F32-19F0DF2AF2D7}">
      <dgm:prSet/>
      <dgm:spPr/>
      <dgm:t>
        <a:bodyPr/>
        <a:lstStyle/>
        <a:p>
          <a:endParaRPr lang="hr-HR"/>
        </a:p>
      </dgm:t>
    </dgm:pt>
    <dgm:pt modelId="{1C1D2830-EECA-4F8A-9614-47635DE07540}">
      <dgm:prSet/>
      <dgm:spPr/>
      <dgm:t>
        <a:bodyPr/>
        <a:lstStyle/>
        <a:p>
          <a:r>
            <a:rPr lang="hr-HR" smtClean="0"/>
            <a:t>.replace(np.nan, pm_mean, inplace=True)</a:t>
          </a:r>
        </a:p>
      </dgm:t>
    </dgm:pt>
    <dgm:pt modelId="{79F865A8-F6B4-4994-BC4F-C8E8060AB056}" type="parTrans" cxnId="{0DD3EB4D-ACCA-4C0A-B21C-F58C7AE2531D}">
      <dgm:prSet/>
      <dgm:spPr/>
      <dgm:t>
        <a:bodyPr/>
        <a:lstStyle/>
        <a:p>
          <a:endParaRPr lang="hr-HR"/>
        </a:p>
      </dgm:t>
    </dgm:pt>
    <dgm:pt modelId="{967B8A5C-DD85-4279-A11B-7D4B29C032A7}" type="sibTrans" cxnId="{0DD3EB4D-ACCA-4C0A-B21C-F58C7AE2531D}">
      <dgm:prSet/>
      <dgm:spPr/>
      <dgm:t>
        <a:bodyPr/>
        <a:lstStyle/>
        <a:p>
          <a:endParaRPr lang="hr-HR"/>
        </a:p>
      </dgm:t>
    </dgm:pt>
    <dgm:pt modelId="{696E9E1A-D5FE-4866-B9FB-FF064E0AC315}" type="pres">
      <dgm:prSet presAssocID="{DB806274-D723-468D-86DF-117468E59859}" presName="linearFlow" presStyleCnt="0">
        <dgm:presLayoutVars>
          <dgm:resizeHandles val="exact"/>
        </dgm:presLayoutVars>
      </dgm:prSet>
      <dgm:spPr/>
    </dgm:pt>
    <dgm:pt modelId="{72AB5C23-E11E-4726-8800-1662B64AC8DD}" type="pres">
      <dgm:prSet presAssocID="{77490BE2-7AA4-43DC-B2A9-1EDF23438838}" presName="node" presStyleLbl="node1" presStyleIdx="0" presStyleCnt="5">
        <dgm:presLayoutVars>
          <dgm:bulletEnabled val="1"/>
        </dgm:presLayoutVars>
      </dgm:prSet>
      <dgm:spPr/>
      <dgm:t>
        <a:bodyPr/>
        <a:lstStyle/>
        <a:p>
          <a:endParaRPr lang="hr-HR"/>
        </a:p>
      </dgm:t>
    </dgm:pt>
    <dgm:pt modelId="{79F411FF-1832-4E34-9731-39DDDB2A8A64}" type="pres">
      <dgm:prSet presAssocID="{041FC489-FFD7-4D9A-A2EE-2DF7FDD3AD84}" presName="sibTrans" presStyleLbl="sibTrans2D1" presStyleIdx="0" presStyleCnt="4"/>
      <dgm:spPr/>
    </dgm:pt>
    <dgm:pt modelId="{79E3A516-A661-4F76-9E2C-8FBE10D20CEB}" type="pres">
      <dgm:prSet presAssocID="{041FC489-FFD7-4D9A-A2EE-2DF7FDD3AD84}" presName="connectorText" presStyleLbl="sibTrans2D1" presStyleIdx="0" presStyleCnt="4"/>
      <dgm:spPr/>
    </dgm:pt>
    <dgm:pt modelId="{6AF508DE-CD82-4FEB-9E56-57FA8DA2997B}" type="pres">
      <dgm:prSet presAssocID="{489FB0E4-87A2-4082-BE46-908FD310D592}" presName="node" presStyleLbl="node1" presStyleIdx="1" presStyleCnt="5">
        <dgm:presLayoutVars>
          <dgm:bulletEnabled val="1"/>
        </dgm:presLayoutVars>
      </dgm:prSet>
      <dgm:spPr/>
    </dgm:pt>
    <dgm:pt modelId="{EFDE0A77-E533-4E9E-B226-FB2840020BC4}" type="pres">
      <dgm:prSet presAssocID="{C0C01A51-CB69-4E31-8625-BA7BF38849CF}" presName="sibTrans" presStyleLbl="sibTrans2D1" presStyleIdx="1" presStyleCnt="4"/>
      <dgm:spPr/>
    </dgm:pt>
    <dgm:pt modelId="{30E4F266-65CD-4088-AF31-CF6103502ED0}" type="pres">
      <dgm:prSet presAssocID="{C0C01A51-CB69-4E31-8625-BA7BF38849CF}" presName="connectorText" presStyleLbl="sibTrans2D1" presStyleIdx="1" presStyleCnt="4"/>
      <dgm:spPr/>
    </dgm:pt>
    <dgm:pt modelId="{735AD33B-0C96-4D43-8F32-28DDD6D40BA9}" type="pres">
      <dgm:prSet presAssocID="{0D3271CC-92FD-4CC0-929A-2D8264A455F8}" presName="node" presStyleLbl="node1" presStyleIdx="2" presStyleCnt="5">
        <dgm:presLayoutVars>
          <dgm:bulletEnabled val="1"/>
        </dgm:presLayoutVars>
      </dgm:prSet>
      <dgm:spPr/>
      <dgm:t>
        <a:bodyPr/>
        <a:lstStyle/>
        <a:p>
          <a:endParaRPr lang="hr-HR"/>
        </a:p>
      </dgm:t>
    </dgm:pt>
    <dgm:pt modelId="{495D0064-F2B2-4465-A8E1-AFD2404CACA9}" type="pres">
      <dgm:prSet presAssocID="{366F46AD-90DA-452F-B344-7090EA115EBB}" presName="sibTrans" presStyleLbl="sibTrans2D1" presStyleIdx="2" presStyleCnt="4"/>
      <dgm:spPr/>
    </dgm:pt>
    <dgm:pt modelId="{1D13B51C-B88D-4926-820E-E479C0FF7CCD}" type="pres">
      <dgm:prSet presAssocID="{366F46AD-90DA-452F-B344-7090EA115EBB}" presName="connectorText" presStyleLbl="sibTrans2D1" presStyleIdx="2" presStyleCnt="4"/>
      <dgm:spPr/>
    </dgm:pt>
    <dgm:pt modelId="{A76E478A-221F-4823-AA17-3E970AE2CB83}" type="pres">
      <dgm:prSet presAssocID="{DAFEBE2E-41D1-480F-B3B6-922F71232AF0}" presName="node" presStyleLbl="node1" presStyleIdx="3" presStyleCnt="5">
        <dgm:presLayoutVars>
          <dgm:bulletEnabled val="1"/>
        </dgm:presLayoutVars>
      </dgm:prSet>
      <dgm:spPr/>
    </dgm:pt>
    <dgm:pt modelId="{5064031D-0F6B-4803-BFA0-7897C35CF907}" type="pres">
      <dgm:prSet presAssocID="{1AAEFAC4-1B04-43E9-AF4F-1D0556F95EDC}" presName="sibTrans" presStyleLbl="sibTrans2D1" presStyleIdx="3" presStyleCnt="4"/>
      <dgm:spPr/>
    </dgm:pt>
    <dgm:pt modelId="{57D8E1EA-A26E-453C-9986-6DA2585FCD94}" type="pres">
      <dgm:prSet presAssocID="{1AAEFAC4-1B04-43E9-AF4F-1D0556F95EDC}" presName="connectorText" presStyleLbl="sibTrans2D1" presStyleIdx="3" presStyleCnt="4"/>
      <dgm:spPr/>
    </dgm:pt>
    <dgm:pt modelId="{C1ADF9FD-D5D1-487F-A740-0FD17A35E29D}" type="pres">
      <dgm:prSet presAssocID="{1C1D2830-EECA-4F8A-9614-47635DE07540}" presName="node" presStyleLbl="node1" presStyleIdx="4" presStyleCnt="5">
        <dgm:presLayoutVars>
          <dgm:bulletEnabled val="1"/>
        </dgm:presLayoutVars>
      </dgm:prSet>
      <dgm:spPr/>
    </dgm:pt>
  </dgm:ptLst>
  <dgm:cxnLst>
    <dgm:cxn modelId="{2BC8A7B4-ADDC-4BC6-9FAC-341BD4EF3666}" type="presOf" srcId="{366F46AD-90DA-452F-B344-7090EA115EBB}" destId="{1D13B51C-B88D-4926-820E-E479C0FF7CCD}" srcOrd="1" destOrd="0" presId="urn:microsoft.com/office/officeart/2005/8/layout/process2"/>
    <dgm:cxn modelId="{00B94BBA-970D-432B-B97F-3C454BD2CD75}" type="presOf" srcId="{C0C01A51-CB69-4E31-8625-BA7BF38849CF}" destId="{30E4F266-65CD-4088-AF31-CF6103502ED0}" srcOrd="1" destOrd="0" presId="urn:microsoft.com/office/officeart/2005/8/layout/process2"/>
    <dgm:cxn modelId="{E4E81959-E7A3-441B-8FE1-2FDE9637F3D4}" type="presOf" srcId="{489FB0E4-87A2-4082-BE46-908FD310D592}" destId="{6AF508DE-CD82-4FEB-9E56-57FA8DA2997B}" srcOrd="0" destOrd="0" presId="urn:microsoft.com/office/officeart/2005/8/layout/process2"/>
    <dgm:cxn modelId="{0DD3EB4D-ACCA-4C0A-B21C-F58C7AE2531D}" srcId="{DB806274-D723-468D-86DF-117468E59859}" destId="{1C1D2830-EECA-4F8A-9614-47635DE07540}" srcOrd="4" destOrd="0" parTransId="{79F865A8-F6B4-4994-BC4F-C8E8060AB056}" sibTransId="{967B8A5C-DD85-4279-A11B-7D4B29C032A7}"/>
    <dgm:cxn modelId="{6BEE9BD9-E609-4593-94FB-ED55EE40BD2D}" type="presOf" srcId="{DB806274-D723-468D-86DF-117468E59859}" destId="{696E9E1A-D5FE-4866-B9FB-FF064E0AC315}" srcOrd="0" destOrd="0" presId="urn:microsoft.com/office/officeart/2005/8/layout/process2"/>
    <dgm:cxn modelId="{00836317-BA5E-4A95-B931-293E6D2F1CF6}" type="presOf" srcId="{0D3271CC-92FD-4CC0-929A-2D8264A455F8}" destId="{735AD33B-0C96-4D43-8F32-28DDD6D40BA9}" srcOrd="0" destOrd="0" presId="urn:microsoft.com/office/officeart/2005/8/layout/process2"/>
    <dgm:cxn modelId="{F6700F35-755B-413E-995C-23ABAECCAF16}" type="presOf" srcId="{77490BE2-7AA4-43DC-B2A9-1EDF23438838}" destId="{72AB5C23-E11E-4726-8800-1662B64AC8DD}" srcOrd="0" destOrd="0" presId="urn:microsoft.com/office/officeart/2005/8/layout/process2"/>
    <dgm:cxn modelId="{1A94DBEC-85CB-4639-A212-7BEA7CCCFE4B}" type="presOf" srcId="{1AAEFAC4-1B04-43E9-AF4F-1D0556F95EDC}" destId="{5064031D-0F6B-4803-BFA0-7897C35CF907}" srcOrd="0" destOrd="0" presId="urn:microsoft.com/office/officeart/2005/8/layout/process2"/>
    <dgm:cxn modelId="{C6096DE7-22E4-4496-B41C-A4503E9C5A01}" type="presOf" srcId="{041FC489-FFD7-4D9A-A2EE-2DF7FDD3AD84}" destId="{79E3A516-A661-4F76-9E2C-8FBE10D20CEB}" srcOrd="1" destOrd="0" presId="urn:microsoft.com/office/officeart/2005/8/layout/process2"/>
    <dgm:cxn modelId="{EE32AF87-76FD-4C46-99DA-5CAC6FBACEEE}" srcId="{DB806274-D723-468D-86DF-117468E59859}" destId="{77490BE2-7AA4-43DC-B2A9-1EDF23438838}" srcOrd="0" destOrd="0" parTransId="{BFBAEF8F-F07A-4B71-8867-94ABCDA0849C}" sibTransId="{041FC489-FFD7-4D9A-A2EE-2DF7FDD3AD84}"/>
    <dgm:cxn modelId="{267E33DC-A8A2-465F-8175-6890962E231F}" srcId="{DB806274-D723-468D-86DF-117468E59859}" destId="{489FB0E4-87A2-4082-BE46-908FD310D592}" srcOrd="1" destOrd="0" parTransId="{0C6E6EEC-B987-4335-BF24-1638A8FE9922}" sibTransId="{C0C01A51-CB69-4E31-8625-BA7BF38849CF}"/>
    <dgm:cxn modelId="{340EE30F-2A71-41B5-A8BC-A7583855394C}" type="presOf" srcId="{1C1D2830-EECA-4F8A-9614-47635DE07540}" destId="{C1ADF9FD-D5D1-487F-A740-0FD17A35E29D}" srcOrd="0" destOrd="0" presId="urn:microsoft.com/office/officeart/2005/8/layout/process2"/>
    <dgm:cxn modelId="{39836497-1723-47ED-8B62-557FC4BB12FF}" type="presOf" srcId="{1AAEFAC4-1B04-43E9-AF4F-1D0556F95EDC}" destId="{57D8E1EA-A26E-453C-9986-6DA2585FCD94}" srcOrd="1" destOrd="0" presId="urn:microsoft.com/office/officeart/2005/8/layout/process2"/>
    <dgm:cxn modelId="{F300A188-2A50-4203-9300-BBA146E45F65}" type="presOf" srcId="{DAFEBE2E-41D1-480F-B3B6-922F71232AF0}" destId="{A76E478A-221F-4823-AA17-3E970AE2CB83}" srcOrd="0" destOrd="0" presId="urn:microsoft.com/office/officeart/2005/8/layout/process2"/>
    <dgm:cxn modelId="{6C77F350-CF00-4D76-BCD3-4AB6A4E594CE}" type="presOf" srcId="{C0C01A51-CB69-4E31-8625-BA7BF38849CF}" destId="{EFDE0A77-E533-4E9E-B226-FB2840020BC4}" srcOrd="0" destOrd="0" presId="urn:microsoft.com/office/officeart/2005/8/layout/process2"/>
    <dgm:cxn modelId="{C2414224-5F54-4089-AEE9-41F8C4D7E883}" type="presOf" srcId="{041FC489-FFD7-4D9A-A2EE-2DF7FDD3AD84}" destId="{79F411FF-1832-4E34-9731-39DDDB2A8A64}" srcOrd="0" destOrd="0" presId="urn:microsoft.com/office/officeart/2005/8/layout/process2"/>
    <dgm:cxn modelId="{04EFEC0E-00E3-41DC-9692-37C2DF6861E7}" srcId="{DB806274-D723-468D-86DF-117468E59859}" destId="{0D3271CC-92FD-4CC0-929A-2D8264A455F8}" srcOrd="2" destOrd="0" parTransId="{F62628E3-6FA6-4FEC-AAD6-BA43D805FD41}" sibTransId="{366F46AD-90DA-452F-B344-7090EA115EBB}"/>
    <dgm:cxn modelId="{342B7022-69B2-40C8-8F32-19F0DF2AF2D7}" srcId="{DB806274-D723-468D-86DF-117468E59859}" destId="{DAFEBE2E-41D1-480F-B3B6-922F71232AF0}" srcOrd="3" destOrd="0" parTransId="{BAC81B94-AB3C-4775-9285-0C186C005106}" sibTransId="{1AAEFAC4-1B04-43E9-AF4F-1D0556F95EDC}"/>
    <dgm:cxn modelId="{D2A72D1A-F254-424F-8E04-FE2BF9076321}" type="presOf" srcId="{366F46AD-90DA-452F-B344-7090EA115EBB}" destId="{495D0064-F2B2-4465-A8E1-AFD2404CACA9}" srcOrd="0" destOrd="0" presId="urn:microsoft.com/office/officeart/2005/8/layout/process2"/>
    <dgm:cxn modelId="{8F1E5BD6-CEF8-4721-9EBA-4C92D24B4675}" type="presParOf" srcId="{696E9E1A-D5FE-4866-B9FB-FF064E0AC315}" destId="{72AB5C23-E11E-4726-8800-1662B64AC8DD}" srcOrd="0" destOrd="0" presId="urn:microsoft.com/office/officeart/2005/8/layout/process2"/>
    <dgm:cxn modelId="{42492125-9689-4958-AEBA-7A30A8FD0D94}" type="presParOf" srcId="{696E9E1A-D5FE-4866-B9FB-FF064E0AC315}" destId="{79F411FF-1832-4E34-9731-39DDDB2A8A64}" srcOrd="1" destOrd="0" presId="urn:microsoft.com/office/officeart/2005/8/layout/process2"/>
    <dgm:cxn modelId="{83E13E3A-F972-4D98-845C-E59BBD136475}" type="presParOf" srcId="{79F411FF-1832-4E34-9731-39DDDB2A8A64}" destId="{79E3A516-A661-4F76-9E2C-8FBE10D20CEB}" srcOrd="0" destOrd="0" presId="urn:microsoft.com/office/officeart/2005/8/layout/process2"/>
    <dgm:cxn modelId="{687AB676-5708-47C8-B0AF-12F169208C16}" type="presParOf" srcId="{696E9E1A-D5FE-4866-B9FB-FF064E0AC315}" destId="{6AF508DE-CD82-4FEB-9E56-57FA8DA2997B}" srcOrd="2" destOrd="0" presId="urn:microsoft.com/office/officeart/2005/8/layout/process2"/>
    <dgm:cxn modelId="{D9FECEFB-4028-4C96-9E35-5F6688604B4B}" type="presParOf" srcId="{696E9E1A-D5FE-4866-B9FB-FF064E0AC315}" destId="{EFDE0A77-E533-4E9E-B226-FB2840020BC4}" srcOrd="3" destOrd="0" presId="urn:microsoft.com/office/officeart/2005/8/layout/process2"/>
    <dgm:cxn modelId="{28032C1E-77AF-45C6-A62B-DC86D7CF4360}" type="presParOf" srcId="{EFDE0A77-E533-4E9E-B226-FB2840020BC4}" destId="{30E4F266-65CD-4088-AF31-CF6103502ED0}" srcOrd="0" destOrd="0" presId="urn:microsoft.com/office/officeart/2005/8/layout/process2"/>
    <dgm:cxn modelId="{94D58453-701B-44DF-B7FE-7B55085345CA}" type="presParOf" srcId="{696E9E1A-D5FE-4866-B9FB-FF064E0AC315}" destId="{735AD33B-0C96-4D43-8F32-28DDD6D40BA9}" srcOrd="4" destOrd="0" presId="urn:microsoft.com/office/officeart/2005/8/layout/process2"/>
    <dgm:cxn modelId="{45AE5E92-A62B-4014-98F1-6C63F49630CE}" type="presParOf" srcId="{696E9E1A-D5FE-4866-B9FB-FF064E0AC315}" destId="{495D0064-F2B2-4465-A8E1-AFD2404CACA9}" srcOrd="5" destOrd="0" presId="urn:microsoft.com/office/officeart/2005/8/layout/process2"/>
    <dgm:cxn modelId="{4E875484-DD80-432F-B256-21263E03EA6A}" type="presParOf" srcId="{495D0064-F2B2-4465-A8E1-AFD2404CACA9}" destId="{1D13B51C-B88D-4926-820E-E479C0FF7CCD}" srcOrd="0" destOrd="0" presId="urn:microsoft.com/office/officeart/2005/8/layout/process2"/>
    <dgm:cxn modelId="{76812176-0791-4C32-983A-49C2C2FC762D}" type="presParOf" srcId="{696E9E1A-D5FE-4866-B9FB-FF064E0AC315}" destId="{A76E478A-221F-4823-AA17-3E970AE2CB83}" srcOrd="6" destOrd="0" presId="urn:microsoft.com/office/officeart/2005/8/layout/process2"/>
    <dgm:cxn modelId="{F42E7542-C0D0-40CB-B995-8FADCA577E25}" type="presParOf" srcId="{696E9E1A-D5FE-4866-B9FB-FF064E0AC315}" destId="{5064031D-0F6B-4803-BFA0-7897C35CF907}" srcOrd="7" destOrd="0" presId="urn:microsoft.com/office/officeart/2005/8/layout/process2"/>
    <dgm:cxn modelId="{2C1E28F0-0C53-4019-823F-967533E7E8D5}" type="presParOf" srcId="{5064031D-0F6B-4803-BFA0-7897C35CF907}" destId="{57D8E1EA-A26E-453C-9986-6DA2585FCD94}" srcOrd="0" destOrd="0" presId="urn:microsoft.com/office/officeart/2005/8/layout/process2"/>
    <dgm:cxn modelId="{763F6497-8182-4B7C-B886-B38583DB9511}" type="presParOf" srcId="{696E9E1A-D5FE-4866-B9FB-FF064E0AC315}" destId="{C1ADF9FD-D5D1-487F-A740-0FD17A35E29D}" srcOrd="8"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25BCCE-3935-45CB-A1C3-EBEB8AF6F1CE}"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hr-HR"/>
        </a:p>
      </dgm:t>
    </dgm:pt>
    <dgm:pt modelId="{1E5F192D-1AF7-4982-8FAE-795BCDB9B160}">
      <dgm:prSet phldrT="[Tekst]"/>
      <dgm:spPr/>
      <dgm:t>
        <a:bodyPr/>
        <a:lstStyle/>
        <a:p>
          <a:r>
            <a:rPr lang="hr-HR" dirty="0" err="1" smtClean="0"/>
            <a:t>requests.get</a:t>
          </a:r>
          <a:r>
            <a:rPr lang="hr-HR" dirty="0" smtClean="0"/>
            <a:t>(</a:t>
          </a:r>
          <a:r>
            <a:rPr lang="hr-HR" dirty="0" err="1" smtClean="0"/>
            <a:t>static_url</a:t>
          </a:r>
          <a:r>
            <a:rPr lang="hr-HR" dirty="0" smtClean="0"/>
            <a:t>)</a:t>
          </a:r>
          <a:endParaRPr lang="hr-HR" dirty="0"/>
        </a:p>
      </dgm:t>
    </dgm:pt>
    <dgm:pt modelId="{6EFCD8B1-D05C-4485-9EAD-219DFD4FAE7C}" type="parTrans" cxnId="{CC78D755-7922-4C61-BC9B-C69FE3EA621B}">
      <dgm:prSet/>
      <dgm:spPr/>
      <dgm:t>
        <a:bodyPr/>
        <a:lstStyle/>
        <a:p>
          <a:endParaRPr lang="hr-HR"/>
        </a:p>
      </dgm:t>
    </dgm:pt>
    <dgm:pt modelId="{3FC0D8E0-2948-483C-8080-A25B388E8700}" type="sibTrans" cxnId="{CC78D755-7922-4C61-BC9B-C69FE3EA621B}">
      <dgm:prSet/>
      <dgm:spPr/>
      <dgm:t>
        <a:bodyPr/>
        <a:lstStyle/>
        <a:p>
          <a:endParaRPr lang="hr-HR"/>
        </a:p>
      </dgm:t>
    </dgm:pt>
    <dgm:pt modelId="{026737AC-0999-4A58-83ED-D8DE4EC390B9}">
      <dgm:prSet phldrT="[Tekst]"/>
      <dgm:spPr/>
      <dgm:t>
        <a:bodyPr/>
        <a:lstStyle/>
        <a:p>
          <a:pPr algn="l"/>
          <a:r>
            <a:rPr lang="hr-HR" dirty="0" err="1" smtClean="0"/>
            <a:t>extract_column_from_header</a:t>
          </a:r>
          <a:r>
            <a:rPr lang="hr-HR" dirty="0" smtClean="0"/>
            <a:t>(</a:t>
          </a:r>
          <a:r>
            <a:rPr lang="hr-HR" dirty="0" err="1" smtClean="0"/>
            <a:t>row</a:t>
          </a:r>
          <a:r>
            <a:rPr lang="hr-HR" dirty="0" smtClean="0"/>
            <a:t>)</a:t>
          </a:r>
        </a:p>
      </dgm:t>
    </dgm:pt>
    <dgm:pt modelId="{6880A86A-D4CC-46AD-BBCC-A2A85F97F3F9}" type="parTrans" cxnId="{12B58508-182D-4384-8158-5272DD78BD69}">
      <dgm:prSet/>
      <dgm:spPr/>
      <dgm:t>
        <a:bodyPr/>
        <a:lstStyle/>
        <a:p>
          <a:endParaRPr lang="hr-HR"/>
        </a:p>
      </dgm:t>
    </dgm:pt>
    <dgm:pt modelId="{B1930A01-1094-4C54-A4B6-8703C91BA78C}" type="sibTrans" cxnId="{12B58508-182D-4384-8158-5272DD78BD69}">
      <dgm:prSet/>
      <dgm:spPr/>
      <dgm:t>
        <a:bodyPr/>
        <a:lstStyle/>
        <a:p>
          <a:endParaRPr lang="hr-HR"/>
        </a:p>
      </dgm:t>
    </dgm:pt>
    <dgm:pt modelId="{633933D9-B6E0-4307-A6E2-2D2920D46C99}">
      <dgm:prSet phldrT="[Tekst]"/>
      <dgm:spPr/>
      <dgm:t>
        <a:bodyPr/>
        <a:lstStyle/>
        <a:p>
          <a:r>
            <a:rPr lang="hr-HR" dirty="0" err="1" smtClean="0"/>
            <a:t>pd.DataFrame</a:t>
          </a:r>
          <a:r>
            <a:rPr lang="hr-HR" dirty="0" smtClean="0"/>
            <a:t>(</a:t>
          </a:r>
          <a:r>
            <a:rPr lang="hr-HR" dirty="0" err="1" smtClean="0"/>
            <a:t>launch_dict</a:t>
          </a:r>
          <a:r>
            <a:rPr lang="hr-HR" dirty="0" smtClean="0"/>
            <a:t>)</a:t>
          </a:r>
          <a:endParaRPr lang="hr-HR" dirty="0"/>
        </a:p>
      </dgm:t>
    </dgm:pt>
    <dgm:pt modelId="{278631C8-2217-4988-A6A0-C2F8E329551A}" type="parTrans" cxnId="{04F4BD6E-8027-4287-AE6F-21A5CECA2820}">
      <dgm:prSet/>
      <dgm:spPr/>
      <dgm:t>
        <a:bodyPr/>
        <a:lstStyle/>
        <a:p>
          <a:endParaRPr lang="hr-HR"/>
        </a:p>
      </dgm:t>
    </dgm:pt>
    <dgm:pt modelId="{3CA2775F-F730-45CD-ADCD-95E597555D85}" type="sibTrans" cxnId="{04F4BD6E-8027-4287-AE6F-21A5CECA2820}">
      <dgm:prSet/>
      <dgm:spPr/>
      <dgm:t>
        <a:bodyPr/>
        <a:lstStyle/>
        <a:p>
          <a:endParaRPr lang="hr-HR"/>
        </a:p>
      </dgm:t>
    </dgm:pt>
    <dgm:pt modelId="{21B8661F-CFC8-46BE-9B2C-E04D109071EF}">
      <dgm:prSet/>
      <dgm:spPr/>
      <dgm:t>
        <a:bodyPr/>
        <a:lstStyle/>
        <a:p>
          <a:r>
            <a:rPr lang="hr-HR" smtClean="0"/>
            <a:t>df.to_csv('spacex_web_scraped.csv', index=False)</a:t>
          </a:r>
          <a:endParaRPr lang="hr-HR"/>
        </a:p>
      </dgm:t>
    </dgm:pt>
    <dgm:pt modelId="{1A9560D7-8867-4C36-B234-43B9EC0D4403}" type="parTrans" cxnId="{11EBB7CA-C574-4329-8515-6C1ABEF5D9C8}">
      <dgm:prSet/>
      <dgm:spPr/>
      <dgm:t>
        <a:bodyPr/>
        <a:lstStyle/>
        <a:p>
          <a:endParaRPr lang="hr-HR"/>
        </a:p>
      </dgm:t>
    </dgm:pt>
    <dgm:pt modelId="{39B8814A-0F54-48A1-9150-3A514351F1E2}" type="sibTrans" cxnId="{11EBB7CA-C574-4329-8515-6C1ABEF5D9C8}">
      <dgm:prSet/>
      <dgm:spPr/>
      <dgm:t>
        <a:bodyPr/>
        <a:lstStyle/>
        <a:p>
          <a:endParaRPr lang="hr-HR"/>
        </a:p>
      </dgm:t>
    </dgm:pt>
    <dgm:pt modelId="{29AA5615-33DC-4363-9C02-0332361B610D}" type="pres">
      <dgm:prSet presAssocID="{AC25BCCE-3935-45CB-A1C3-EBEB8AF6F1CE}" presName="linearFlow" presStyleCnt="0">
        <dgm:presLayoutVars>
          <dgm:resizeHandles val="exact"/>
        </dgm:presLayoutVars>
      </dgm:prSet>
      <dgm:spPr/>
    </dgm:pt>
    <dgm:pt modelId="{6868D2CF-547E-4A21-BC12-452D56CEF5D3}" type="pres">
      <dgm:prSet presAssocID="{1E5F192D-1AF7-4982-8FAE-795BCDB9B160}" presName="node" presStyleLbl="node1" presStyleIdx="0" presStyleCnt="4">
        <dgm:presLayoutVars>
          <dgm:bulletEnabled val="1"/>
        </dgm:presLayoutVars>
      </dgm:prSet>
      <dgm:spPr/>
      <dgm:t>
        <a:bodyPr/>
        <a:lstStyle/>
        <a:p>
          <a:endParaRPr lang="hr-HR"/>
        </a:p>
      </dgm:t>
    </dgm:pt>
    <dgm:pt modelId="{681BB561-AA49-439D-AC8D-5462F45F0820}" type="pres">
      <dgm:prSet presAssocID="{3FC0D8E0-2948-483C-8080-A25B388E8700}" presName="sibTrans" presStyleLbl="sibTrans2D1" presStyleIdx="0" presStyleCnt="3"/>
      <dgm:spPr/>
    </dgm:pt>
    <dgm:pt modelId="{CDD62556-9150-4A5D-8EED-F7FAE5BD53B6}" type="pres">
      <dgm:prSet presAssocID="{3FC0D8E0-2948-483C-8080-A25B388E8700}" presName="connectorText" presStyleLbl="sibTrans2D1" presStyleIdx="0" presStyleCnt="3"/>
      <dgm:spPr/>
    </dgm:pt>
    <dgm:pt modelId="{D7A367D0-DE51-4C44-B8CA-75B58FFBBE53}" type="pres">
      <dgm:prSet presAssocID="{026737AC-0999-4A58-83ED-D8DE4EC390B9}" presName="node" presStyleLbl="node1" presStyleIdx="1" presStyleCnt="4">
        <dgm:presLayoutVars>
          <dgm:bulletEnabled val="1"/>
        </dgm:presLayoutVars>
      </dgm:prSet>
      <dgm:spPr/>
      <dgm:t>
        <a:bodyPr/>
        <a:lstStyle/>
        <a:p>
          <a:endParaRPr lang="hr-HR"/>
        </a:p>
      </dgm:t>
    </dgm:pt>
    <dgm:pt modelId="{18D9C0A6-CD28-49AD-AA47-4197950A7FCE}" type="pres">
      <dgm:prSet presAssocID="{B1930A01-1094-4C54-A4B6-8703C91BA78C}" presName="sibTrans" presStyleLbl="sibTrans2D1" presStyleIdx="1" presStyleCnt="3"/>
      <dgm:spPr/>
    </dgm:pt>
    <dgm:pt modelId="{9F3BDBE8-B28E-4A8E-8043-358FB6A1F95C}" type="pres">
      <dgm:prSet presAssocID="{B1930A01-1094-4C54-A4B6-8703C91BA78C}" presName="connectorText" presStyleLbl="sibTrans2D1" presStyleIdx="1" presStyleCnt="3"/>
      <dgm:spPr/>
    </dgm:pt>
    <dgm:pt modelId="{FA8432B1-1A9C-4760-BA0F-31D377D418B9}" type="pres">
      <dgm:prSet presAssocID="{633933D9-B6E0-4307-A6E2-2D2920D46C99}" presName="node" presStyleLbl="node1" presStyleIdx="2" presStyleCnt="4">
        <dgm:presLayoutVars>
          <dgm:bulletEnabled val="1"/>
        </dgm:presLayoutVars>
      </dgm:prSet>
      <dgm:spPr/>
      <dgm:t>
        <a:bodyPr/>
        <a:lstStyle/>
        <a:p>
          <a:endParaRPr lang="hr-HR"/>
        </a:p>
      </dgm:t>
    </dgm:pt>
    <dgm:pt modelId="{7267922F-B6E3-4D10-8B8C-79EC53676064}" type="pres">
      <dgm:prSet presAssocID="{3CA2775F-F730-45CD-ADCD-95E597555D85}" presName="sibTrans" presStyleLbl="sibTrans2D1" presStyleIdx="2" presStyleCnt="3"/>
      <dgm:spPr/>
    </dgm:pt>
    <dgm:pt modelId="{9794FA7D-3E4E-4225-832E-93E95091E20B}" type="pres">
      <dgm:prSet presAssocID="{3CA2775F-F730-45CD-ADCD-95E597555D85}" presName="connectorText" presStyleLbl="sibTrans2D1" presStyleIdx="2" presStyleCnt="3"/>
      <dgm:spPr/>
    </dgm:pt>
    <dgm:pt modelId="{00C72E45-7E52-4DB0-971C-6EC1D89A2150}" type="pres">
      <dgm:prSet presAssocID="{21B8661F-CFC8-46BE-9B2C-E04D109071EF}" presName="node" presStyleLbl="node1" presStyleIdx="3" presStyleCnt="4">
        <dgm:presLayoutVars>
          <dgm:bulletEnabled val="1"/>
        </dgm:presLayoutVars>
      </dgm:prSet>
      <dgm:spPr/>
    </dgm:pt>
  </dgm:ptLst>
  <dgm:cxnLst>
    <dgm:cxn modelId="{530FF978-D761-40AA-BDC4-8DA38B3B1DBF}" type="presOf" srcId="{1E5F192D-1AF7-4982-8FAE-795BCDB9B160}" destId="{6868D2CF-547E-4A21-BC12-452D56CEF5D3}" srcOrd="0" destOrd="0" presId="urn:microsoft.com/office/officeart/2005/8/layout/process2"/>
    <dgm:cxn modelId="{CC78D755-7922-4C61-BC9B-C69FE3EA621B}" srcId="{AC25BCCE-3935-45CB-A1C3-EBEB8AF6F1CE}" destId="{1E5F192D-1AF7-4982-8FAE-795BCDB9B160}" srcOrd="0" destOrd="0" parTransId="{6EFCD8B1-D05C-4485-9EAD-219DFD4FAE7C}" sibTransId="{3FC0D8E0-2948-483C-8080-A25B388E8700}"/>
    <dgm:cxn modelId="{9C14255A-2B3E-4C4C-837F-17E6F623CF99}" type="presOf" srcId="{B1930A01-1094-4C54-A4B6-8703C91BA78C}" destId="{9F3BDBE8-B28E-4A8E-8043-358FB6A1F95C}" srcOrd="1" destOrd="0" presId="urn:microsoft.com/office/officeart/2005/8/layout/process2"/>
    <dgm:cxn modelId="{D0E59C86-4D36-446A-9F33-0BBB7CAD9197}" type="presOf" srcId="{026737AC-0999-4A58-83ED-D8DE4EC390B9}" destId="{D7A367D0-DE51-4C44-B8CA-75B58FFBBE53}" srcOrd="0" destOrd="0" presId="urn:microsoft.com/office/officeart/2005/8/layout/process2"/>
    <dgm:cxn modelId="{69F8649A-C251-4EA3-83DA-3C9F4B4C07AA}" type="presOf" srcId="{21B8661F-CFC8-46BE-9B2C-E04D109071EF}" destId="{00C72E45-7E52-4DB0-971C-6EC1D89A2150}" srcOrd="0" destOrd="0" presId="urn:microsoft.com/office/officeart/2005/8/layout/process2"/>
    <dgm:cxn modelId="{1CDA3881-81F8-4DEE-B040-63DE7B0D6E7F}" type="presOf" srcId="{3CA2775F-F730-45CD-ADCD-95E597555D85}" destId="{9794FA7D-3E4E-4225-832E-93E95091E20B}" srcOrd="1" destOrd="0" presId="urn:microsoft.com/office/officeart/2005/8/layout/process2"/>
    <dgm:cxn modelId="{12B58508-182D-4384-8158-5272DD78BD69}" srcId="{AC25BCCE-3935-45CB-A1C3-EBEB8AF6F1CE}" destId="{026737AC-0999-4A58-83ED-D8DE4EC390B9}" srcOrd="1" destOrd="0" parTransId="{6880A86A-D4CC-46AD-BBCC-A2A85F97F3F9}" sibTransId="{B1930A01-1094-4C54-A4B6-8703C91BA78C}"/>
    <dgm:cxn modelId="{40014D27-5FC0-41F4-83E7-6E03E65FF46F}" type="presOf" srcId="{AC25BCCE-3935-45CB-A1C3-EBEB8AF6F1CE}" destId="{29AA5615-33DC-4363-9C02-0332361B610D}" srcOrd="0" destOrd="0" presId="urn:microsoft.com/office/officeart/2005/8/layout/process2"/>
    <dgm:cxn modelId="{1A09C722-D8C9-4B47-8BF7-B74B3C77469E}" type="presOf" srcId="{B1930A01-1094-4C54-A4B6-8703C91BA78C}" destId="{18D9C0A6-CD28-49AD-AA47-4197950A7FCE}" srcOrd="0" destOrd="0" presId="urn:microsoft.com/office/officeart/2005/8/layout/process2"/>
    <dgm:cxn modelId="{04F4BD6E-8027-4287-AE6F-21A5CECA2820}" srcId="{AC25BCCE-3935-45CB-A1C3-EBEB8AF6F1CE}" destId="{633933D9-B6E0-4307-A6E2-2D2920D46C99}" srcOrd="2" destOrd="0" parTransId="{278631C8-2217-4988-A6A0-C2F8E329551A}" sibTransId="{3CA2775F-F730-45CD-ADCD-95E597555D85}"/>
    <dgm:cxn modelId="{B7FC7C85-2C9B-4079-B6E6-544A3E61FF8F}" type="presOf" srcId="{633933D9-B6E0-4307-A6E2-2D2920D46C99}" destId="{FA8432B1-1A9C-4760-BA0F-31D377D418B9}" srcOrd="0" destOrd="0" presId="urn:microsoft.com/office/officeart/2005/8/layout/process2"/>
    <dgm:cxn modelId="{E870C572-4808-41C8-9732-F92B34099998}" type="presOf" srcId="{3FC0D8E0-2948-483C-8080-A25B388E8700}" destId="{CDD62556-9150-4A5D-8EED-F7FAE5BD53B6}" srcOrd="1" destOrd="0" presId="urn:microsoft.com/office/officeart/2005/8/layout/process2"/>
    <dgm:cxn modelId="{2EC9916A-2B25-4B13-A79B-90E7155CE294}" type="presOf" srcId="{3FC0D8E0-2948-483C-8080-A25B388E8700}" destId="{681BB561-AA49-439D-AC8D-5462F45F0820}" srcOrd="0" destOrd="0" presId="urn:microsoft.com/office/officeart/2005/8/layout/process2"/>
    <dgm:cxn modelId="{11EBB7CA-C574-4329-8515-6C1ABEF5D9C8}" srcId="{AC25BCCE-3935-45CB-A1C3-EBEB8AF6F1CE}" destId="{21B8661F-CFC8-46BE-9B2C-E04D109071EF}" srcOrd="3" destOrd="0" parTransId="{1A9560D7-8867-4C36-B234-43B9EC0D4403}" sibTransId="{39B8814A-0F54-48A1-9150-3A514351F1E2}"/>
    <dgm:cxn modelId="{E79C520B-EDEA-43AA-943A-DDB47A2EFED4}" type="presOf" srcId="{3CA2775F-F730-45CD-ADCD-95E597555D85}" destId="{7267922F-B6E3-4D10-8B8C-79EC53676064}" srcOrd="0" destOrd="0" presId="urn:microsoft.com/office/officeart/2005/8/layout/process2"/>
    <dgm:cxn modelId="{635863DD-3D55-48F7-B974-28A3B6D3B582}" type="presParOf" srcId="{29AA5615-33DC-4363-9C02-0332361B610D}" destId="{6868D2CF-547E-4A21-BC12-452D56CEF5D3}" srcOrd="0" destOrd="0" presId="urn:microsoft.com/office/officeart/2005/8/layout/process2"/>
    <dgm:cxn modelId="{C8508F43-A74D-4AFC-8015-1576F3A38871}" type="presParOf" srcId="{29AA5615-33DC-4363-9C02-0332361B610D}" destId="{681BB561-AA49-439D-AC8D-5462F45F0820}" srcOrd="1" destOrd="0" presId="urn:microsoft.com/office/officeart/2005/8/layout/process2"/>
    <dgm:cxn modelId="{8659A022-0527-42D3-BAAF-A1A921B184A9}" type="presParOf" srcId="{681BB561-AA49-439D-AC8D-5462F45F0820}" destId="{CDD62556-9150-4A5D-8EED-F7FAE5BD53B6}" srcOrd="0" destOrd="0" presId="urn:microsoft.com/office/officeart/2005/8/layout/process2"/>
    <dgm:cxn modelId="{5B4C3358-43B0-405E-A85D-D7C69ABE6143}" type="presParOf" srcId="{29AA5615-33DC-4363-9C02-0332361B610D}" destId="{D7A367D0-DE51-4C44-B8CA-75B58FFBBE53}" srcOrd="2" destOrd="0" presId="urn:microsoft.com/office/officeart/2005/8/layout/process2"/>
    <dgm:cxn modelId="{61826C4B-E3C1-448B-9AB9-1A611BDCDABA}" type="presParOf" srcId="{29AA5615-33DC-4363-9C02-0332361B610D}" destId="{18D9C0A6-CD28-49AD-AA47-4197950A7FCE}" srcOrd="3" destOrd="0" presId="urn:microsoft.com/office/officeart/2005/8/layout/process2"/>
    <dgm:cxn modelId="{73EA1CF1-4184-4A7C-9B9C-EF98E7530F2A}" type="presParOf" srcId="{18D9C0A6-CD28-49AD-AA47-4197950A7FCE}" destId="{9F3BDBE8-B28E-4A8E-8043-358FB6A1F95C}" srcOrd="0" destOrd="0" presId="urn:microsoft.com/office/officeart/2005/8/layout/process2"/>
    <dgm:cxn modelId="{72E39B4A-94F0-4ACD-B6F9-A74D39873E24}" type="presParOf" srcId="{29AA5615-33DC-4363-9C02-0332361B610D}" destId="{FA8432B1-1A9C-4760-BA0F-31D377D418B9}" srcOrd="4" destOrd="0" presId="urn:microsoft.com/office/officeart/2005/8/layout/process2"/>
    <dgm:cxn modelId="{1930E974-E7C1-4571-B5BB-DBBB2447D9E3}" type="presParOf" srcId="{29AA5615-33DC-4363-9C02-0332361B610D}" destId="{7267922F-B6E3-4D10-8B8C-79EC53676064}" srcOrd="5" destOrd="0" presId="urn:microsoft.com/office/officeart/2005/8/layout/process2"/>
    <dgm:cxn modelId="{F644C74B-A460-4EC6-BC0D-20B0B964AE40}" type="presParOf" srcId="{7267922F-B6E3-4D10-8B8C-79EC53676064}" destId="{9794FA7D-3E4E-4225-832E-93E95091E20B}" srcOrd="0" destOrd="0" presId="urn:microsoft.com/office/officeart/2005/8/layout/process2"/>
    <dgm:cxn modelId="{097D126B-14B1-474F-9655-CE520DA0D28A}" type="presParOf" srcId="{29AA5615-33DC-4363-9C02-0332361B610D}" destId="{00C72E45-7E52-4DB0-971C-6EC1D89A2150}" srcOrd="6"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7E88852-8906-4615-923C-EEEE259FB458}"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hr-HR"/>
        </a:p>
      </dgm:t>
    </dgm:pt>
    <dgm:pt modelId="{134698DB-8C0C-4D04-9193-D2DF5DDD29C9}">
      <dgm:prSet phldrT="[Tekst]"/>
      <dgm:spPr/>
      <dgm:t>
        <a:bodyPr/>
        <a:lstStyle/>
        <a:p>
          <a:r>
            <a:rPr lang="hr-HR" dirty="0" err="1" smtClean="0"/>
            <a:t>df</a:t>
          </a:r>
          <a:r>
            <a:rPr lang="hr-HR" dirty="0" smtClean="0"/>
            <a:t>['</a:t>
          </a:r>
          <a:r>
            <a:rPr lang="hr-HR" dirty="0" err="1" smtClean="0"/>
            <a:t>LaunchSite</a:t>
          </a:r>
          <a:r>
            <a:rPr lang="hr-HR" dirty="0" smtClean="0"/>
            <a:t>'].</a:t>
          </a:r>
          <a:r>
            <a:rPr lang="hr-HR" dirty="0" err="1" smtClean="0"/>
            <a:t>value_counts</a:t>
          </a:r>
          <a:r>
            <a:rPr lang="hr-HR" dirty="0" smtClean="0"/>
            <a:t>()</a:t>
          </a:r>
          <a:endParaRPr lang="hr-HR" dirty="0"/>
        </a:p>
      </dgm:t>
    </dgm:pt>
    <dgm:pt modelId="{0E0F18D9-8A47-4653-B4BB-30CA65EA2521}" type="parTrans" cxnId="{48C3B188-24FF-49D4-BEC3-866569A01014}">
      <dgm:prSet/>
      <dgm:spPr/>
      <dgm:t>
        <a:bodyPr/>
        <a:lstStyle/>
        <a:p>
          <a:endParaRPr lang="hr-HR"/>
        </a:p>
      </dgm:t>
    </dgm:pt>
    <dgm:pt modelId="{5A6509AA-CCB1-4044-B2D1-1156C0EB2FA1}" type="sibTrans" cxnId="{48C3B188-24FF-49D4-BEC3-866569A01014}">
      <dgm:prSet/>
      <dgm:spPr/>
      <dgm:t>
        <a:bodyPr/>
        <a:lstStyle/>
        <a:p>
          <a:endParaRPr lang="hr-HR"/>
        </a:p>
      </dgm:t>
    </dgm:pt>
    <dgm:pt modelId="{1FAF60E7-F9D1-44EE-A50F-7292E6A57CEE}">
      <dgm:prSet phldrT="[Tekst]"/>
      <dgm:spPr/>
      <dgm:t>
        <a:bodyPr/>
        <a:lstStyle/>
        <a:p>
          <a:r>
            <a:rPr lang="hr-HR" dirty="0" err="1" smtClean="0"/>
            <a:t>df</a:t>
          </a:r>
          <a:r>
            <a:rPr lang="hr-HR" dirty="0" smtClean="0"/>
            <a:t>['</a:t>
          </a:r>
          <a:r>
            <a:rPr lang="hr-HR" dirty="0" err="1" smtClean="0"/>
            <a:t>Orbit</a:t>
          </a:r>
          <a:r>
            <a:rPr lang="hr-HR" dirty="0" smtClean="0"/>
            <a:t>'].</a:t>
          </a:r>
          <a:r>
            <a:rPr lang="hr-HR" dirty="0" err="1" smtClean="0"/>
            <a:t>value_counts</a:t>
          </a:r>
          <a:r>
            <a:rPr lang="hr-HR" dirty="0" smtClean="0"/>
            <a:t>()</a:t>
          </a:r>
          <a:endParaRPr lang="hr-HR" dirty="0"/>
        </a:p>
      </dgm:t>
    </dgm:pt>
    <dgm:pt modelId="{80779768-222A-4655-A070-51E6C74C15E8}" type="parTrans" cxnId="{42E3ADE8-F174-4C32-930D-81933B6C39BE}">
      <dgm:prSet/>
      <dgm:spPr/>
      <dgm:t>
        <a:bodyPr/>
        <a:lstStyle/>
        <a:p>
          <a:endParaRPr lang="hr-HR"/>
        </a:p>
      </dgm:t>
    </dgm:pt>
    <dgm:pt modelId="{840A8045-C15C-4250-A595-F54B71798B97}" type="sibTrans" cxnId="{42E3ADE8-F174-4C32-930D-81933B6C39BE}">
      <dgm:prSet/>
      <dgm:spPr/>
      <dgm:t>
        <a:bodyPr/>
        <a:lstStyle/>
        <a:p>
          <a:endParaRPr lang="hr-HR"/>
        </a:p>
      </dgm:t>
    </dgm:pt>
    <dgm:pt modelId="{8FA8264D-5F1B-404D-8D48-27436BC8D19E}">
      <dgm:prSet phldrT="[Tekst]"/>
      <dgm:spPr/>
      <dgm:t>
        <a:bodyPr/>
        <a:lstStyle/>
        <a:p>
          <a:r>
            <a:rPr lang="hr-HR" dirty="0" err="1" smtClean="0"/>
            <a:t>landing_outcomes</a:t>
          </a:r>
          <a:r>
            <a:rPr lang="hr-HR" dirty="0" smtClean="0"/>
            <a:t>=</a:t>
          </a:r>
          <a:r>
            <a:rPr lang="hr-HR" dirty="0" err="1" smtClean="0"/>
            <a:t>df</a:t>
          </a:r>
          <a:r>
            <a:rPr lang="hr-HR" dirty="0" smtClean="0"/>
            <a:t>['</a:t>
          </a:r>
          <a:r>
            <a:rPr lang="hr-HR" dirty="0" err="1" smtClean="0"/>
            <a:t>Outcome</a:t>
          </a:r>
          <a:r>
            <a:rPr lang="hr-HR" dirty="0" smtClean="0"/>
            <a:t>'].</a:t>
          </a:r>
          <a:r>
            <a:rPr lang="hr-HR" dirty="0" err="1" smtClean="0"/>
            <a:t>value_counts</a:t>
          </a:r>
          <a:r>
            <a:rPr lang="hr-HR" dirty="0" smtClean="0"/>
            <a:t>()</a:t>
          </a:r>
          <a:endParaRPr lang="hr-HR" dirty="0"/>
        </a:p>
      </dgm:t>
    </dgm:pt>
    <dgm:pt modelId="{7FC5DC95-9903-4C04-B7B7-53B70FE85C54}" type="parTrans" cxnId="{34AF0DD3-C334-4F62-9751-541E0084EBE3}">
      <dgm:prSet/>
      <dgm:spPr/>
      <dgm:t>
        <a:bodyPr/>
        <a:lstStyle/>
        <a:p>
          <a:endParaRPr lang="hr-HR"/>
        </a:p>
      </dgm:t>
    </dgm:pt>
    <dgm:pt modelId="{97917EEB-7D69-4427-925F-F459757FBEB5}" type="sibTrans" cxnId="{34AF0DD3-C334-4F62-9751-541E0084EBE3}">
      <dgm:prSet/>
      <dgm:spPr/>
      <dgm:t>
        <a:bodyPr/>
        <a:lstStyle/>
        <a:p>
          <a:endParaRPr lang="hr-HR"/>
        </a:p>
      </dgm:t>
    </dgm:pt>
    <dgm:pt modelId="{60E15820-BCAF-4FE5-882B-B8F132AF55EC}">
      <dgm:prSet/>
      <dgm:spPr/>
      <dgm:t>
        <a:bodyPr/>
        <a:lstStyle/>
        <a:p>
          <a:r>
            <a:rPr lang="hr-HR" smtClean="0"/>
            <a:t>df['Class']=landing_class</a:t>
          </a:r>
          <a:endParaRPr lang="hr-HR"/>
        </a:p>
      </dgm:t>
    </dgm:pt>
    <dgm:pt modelId="{C8068C34-09C5-438F-952A-5E7FA2D43DA4}" type="parTrans" cxnId="{8D1BA8A0-764F-4D3A-A841-EB8F8435E2A3}">
      <dgm:prSet/>
      <dgm:spPr/>
      <dgm:t>
        <a:bodyPr/>
        <a:lstStyle/>
        <a:p>
          <a:endParaRPr lang="hr-HR"/>
        </a:p>
      </dgm:t>
    </dgm:pt>
    <dgm:pt modelId="{6B96F49C-E808-4781-96DD-6DC75C3EFCA1}" type="sibTrans" cxnId="{8D1BA8A0-764F-4D3A-A841-EB8F8435E2A3}">
      <dgm:prSet/>
      <dgm:spPr/>
      <dgm:t>
        <a:bodyPr/>
        <a:lstStyle/>
        <a:p>
          <a:endParaRPr lang="hr-HR"/>
        </a:p>
      </dgm:t>
    </dgm:pt>
    <dgm:pt modelId="{6D9299A1-2FA4-4E92-96E5-E32DBC60588A}" type="pres">
      <dgm:prSet presAssocID="{B7E88852-8906-4615-923C-EEEE259FB458}" presName="linearFlow" presStyleCnt="0">
        <dgm:presLayoutVars>
          <dgm:resizeHandles val="exact"/>
        </dgm:presLayoutVars>
      </dgm:prSet>
      <dgm:spPr/>
    </dgm:pt>
    <dgm:pt modelId="{BCE104B6-DF56-4C97-A248-E518079B4F36}" type="pres">
      <dgm:prSet presAssocID="{134698DB-8C0C-4D04-9193-D2DF5DDD29C9}" presName="node" presStyleLbl="node1" presStyleIdx="0" presStyleCnt="4">
        <dgm:presLayoutVars>
          <dgm:bulletEnabled val="1"/>
        </dgm:presLayoutVars>
      </dgm:prSet>
      <dgm:spPr/>
      <dgm:t>
        <a:bodyPr/>
        <a:lstStyle/>
        <a:p>
          <a:endParaRPr lang="hr-HR"/>
        </a:p>
      </dgm:t>
    </dgm:pt>
    <dgm:pt modelId="{70AA1E0E-A6AF-46CF-AA6A-C0D86ED5A3B1}" type="pres">
      <dgm:prSet presAssocID="{5A6509AA-CCB1-4044-B2D1-1156C0EB2FA1}" presName="sibTrans" presStyleLbl="sibTrans2D1" presStyleIdx="0" presStyleCnt="3"/>
      <dgm:spPr/>
    </dgm:pt>
    <dgm:pt modelId="{04B66726-663A-48E3-A7BB-608C328A05A3}" type="pres">
      <dgm:prSet presAssocID="{5A6509AA-CCB1-4044-B2D1-1156C0EB2FA1}" presName="connectorText" presStyleLbl="sibTrans2D1" presStyleIdx="0" presStyleCnt="3"/>
      <dgm:spPr/>
    </dgm:pt>
    <dgm:pt modelId="{B152A3ED-5F7B-4259-BA38-A84E84A601C9}" type="pres">
      <dgm:prSet presAssocID="{1FAF60E7-F9D1-44EE-A50F-7292E6A57CEE}" presName="node" presStyleLbl="node1" presStyleIdx="1" presStyleCnt="4">
        <dgm:presLayoutVars>
          <dgm:bulletEnabled val="1"/>
        </dgm:presLayoutVars>
      </dgm:prSet>
      <dgm:spPr/>
      <dgm:t>
        <a:bodyPr/>
        <a:lstStyle/>
        <a:p>
          <a:endParaRPr lang="hr-HR"/>
        </a:p>
      </dgm:t>
    </dgm:pt>
    <dgm:pt modelId="{43BE11C9-24D5-4A19-8778-4B62948251CE}" type="pres">
      <dgm:prSet presAssocID="{840A8045-C15C-4250-A595-F54B71798B97}" presName="sibTrans" presStyleLbl="sibTrans2D1" presStyleIdx="1" presStyleCnt="3"/>
      <dgm:spPr/>
    </dgm:pt>
    <dgm:pt modelId="{20FE4EA7-7BCC-4742-81F1-1163F4464835}" type="pres">
      <dgm:prSet presAssocID="{840A8045-C15C-4250-A595-F54B71798B97}" presName="connectorText" presStyleLbl="sibTrans2D1" presStyleIdx="1" presStyleCnt="3"/>
      <dgm:spPr/>
    </dgm:pt>
    <dgm:pt modelId="{B58A0535-DCD6-4B2E-AF82-01A573A7C0CB}" type="pres">
      <dgm:prSet presAssocID="{8FA8264D-5F1B-404D-8D48-27436BC8D19E}" presName="node" presStyleLbl="node1" presStyleIdx="2" presStyleCnt="4">
        <dgm:presLayoutVars>
          <dgm:bulletEnabled val="1"/>
        </dgm:presLayoutVars>
      </dgm:prSet>
      <dgm:spPr/>
      <dgm:t>
        <a:bodyPr/>
        <a:lstStyle/>
        <a:p>
          <a:endParaRPr lang="hr-HR"/>
        </a:p>
      </dgm:t>
    </dgm:pt>
    <dgm:pt modelId="{58E5CFD1-F926-4DE4-9E48-49B361902476}" type="pres">
      <dgm:prSet presAssocID="{97917EEB-7D69-4427-925F-F459757FBEB5}" presName="sibTrans" presStyleLbl="sibTrans2D1" presStyleIdx="2" presStyleCnt="3"/>
      <dgm:spPr/>
    </dgm:pt>
    <dgm:pt modelId="{0BE1ECA4-9806-418A-921E-CF652BDF5F0F}" type="pres">
      <dgm:prSet presAssocID="{97917EEB-7D69-4427-925F-F459757FBEB5}" presName="connectorText" presStyleLbl="sibTrans2D1" presStyleIdx="2" presStyleCnt="3"/>
      <dgm:spPr/>
    </dgm:pt>
    <dgm:pt modelId="{70413AB8-F81E-4A76-B811-C9E91F13AF2C}" type="pres">
      <dgm:prSet presAssocID="{60E15820-BCAF-4FE5-882B-B8F132AF55EC}" presName="node" presStyleLbl="node1" presStyleIdx="3" presStyleCnt="4">
        <dgm:presLayoutVars>
          <dgm:bulletEnabled val="1"/>
        </dgm:presLayoutVars>
      </dgm:prSet>
      <dgm:spPr/>
    </dgm:pt>
  </dgm:ptLst>
  <dgm:cxnLst>
    <dgm:cxn modelId="{42E3ADE8-F174-4C32-930D-81933B6C39BE}" srcId="{B7E88852-8906-4615-923C-EEEE259FB458}" destId="{1FAF60E7-F9D1-44EE-A50F-7292E6A57CEE}" srcOrd="1" destOrd="0" parTransId="{80779768-222A-4655-A070-51E6C74C15E8}" sibTransId="{840A8045-C15C-4250-A595-F54B71798B97}"/>
    <dgm:cxn modelId="{8D1BA8A0-764F-4D3A-A841-EB8F8435E2A3}" srcId="{B7E88852-8906-4615-923C-EEEE259FB458}" destId="{60E15820-BCAF-4FE5-882B-B8F132AF55EC}" srcOrd="3" destOrd="0" parTransId="{C8068C34-09C5-438F-952A-5E7FA2D43DA4}" sibTransId="{6B96F49C-E808-4781-96DD-6DC75C3EFCA1}"/>
    <dgm:cxn modelId="{F8C1E3AF-F0AC-4A44-B044-34B2AA8B80FB}" type="presOf" srcId="{97917EEB-7D69-4427-925F-F459757FBEB5}" destId="{0BE1ECA4-9806-418A-921E-CF652BDF5F0F}" srcOrd="1" destOrd="0" presId="urn:microsoft.com/office/officeart/2005/8/layout/process2"/>
    <dgm:cxn modelId="{481E6952-FDF7-45E1-BF20-BEA594CBF0D1}" type="presOf" srcId="{134698DB-8C0C-4D04-9193-D2DF5DDD29C9}" destId="{BCE104B6-DF56-4C97-A248-E518079B4F36}" srcOrd="0" destOrd="0" presId="urn:microsoft.com/office/officeart/2005/8/layout/process2"/>
    <dgm:cxn modelId="{E903C779-A6E8-44F1-B3EE-14F54005D68B}" type="presOf" srcId="{60E15820-BCAF-4FE5-882B-B8F132AF55EC}" destId="{70413AB8-F81E-4A76-B811-C9E91F13AF2C}" srcOrd="0" destOrd="0" presId="urn:microsoft.com/office/officeart/2005/8/layout/process2"/>
    <dgm:cxn modelId="{A53570ED-47C9-4610-B55E-29A687228175}" type="presOf" srcId="{8FA8264D-5F1B-404D-8D48-27436BC8D19E}" destId="{B58A0535-DCD6-4B2E-AF82-01A573A7C0CB}" srcOrd="0" destOrd="0" presId="urn:microsoft.com/office/officeart/2005/8/layout/process2"/>
    <dgm:cxn modelId="{5F3345C9-85D9-4D1D-9B68-79D0D61A84A5}" type="presOf" srcId="{1FAF60E7-F9D1-44EE-A50F-7292E6A57CEE}" destId="{B152A3ED-5F7B-4259-BA38-A84E84A601C9}" srcOrd="0" destOrd="0" presId="urn:microsoft.com/office/officeart/2005/8/layout/process2"/>
    <dgm:cxn modelId="{433A1AFE-344E-477B-B232-B66466FB1767}" type="presOf" srcId="{B7E88852-8906-4615-923C-EEEE259FB458}" destId="{6D9299A1-2FA4-4E92-96E5-E32DBC60588A}" srcOrd="0" destOrd="0" presId="urn:microsoft.com/office/officeart/2005/8/layout/process2"/>
    <dgm:cxn modelId="{4FD043B1-640B-45BE-80EF-81577833B7EC}" type="presOf" srcId="{97917EEB-7D69-4427-925F-F459757FBEB5}" destId="{58E5CFD1-F926-4DE4-9E48-49B361902476}" srcOrd="0" destOrd="0" presId="urn:microsoft.com/office/officeart/2005/8/layout/process2"/>
    <dgm:cxn modelId="{48C3B188-24FF-49D4-BEC3-866569A01014}" srcId="{B7E88852-8906-4615-923C-EEEE259FB458}" destId="{134698DB-8C0C-4D04-9193-D2DF5DDD29C9}" srcOrd="0" destOrd="0" parTransId="{0E0F18D9-8A47-4653-B4BB-30CA65EA2521}" sibTransId="{5A6509AA-CCB1-4044-B2D1-1156C0EB2FA1}"/>
    <dgm:cxn modelId="{09AB2D18-5915-4D0E-ACD6-D11AFCFB243B}" type="presOf" srcId="{5A6509AA-CCB1-4044-B2D1-1156C0EB2FA1}" destId="{04B66726-663A-48E3-A7BB-608C328A05A3}" srcOrd="1" destOrd="0" presId="urn:microsoft.com/office/officeart/2005/8/layout/process2"/>
    <dgm:cxn modelId="{F0C2D333-0772-4163-8344-39FB9B0580C3}" type="presOf" srcId="{5A6509AA-CCB1-4044-B2D1-1156C0EB2FA1}" destId="{70AA1E0E-A6AF-46CF-AA6A-C0D86ED5A3B1}" srcOrd="0" destOrd="0" presId="urn:microsoft.com/office/officeart/2005/8/layout/process2"/>
    <dgm:cxn modelId="{3532D555-60D7-4E5F-8882-8810E2E8B4B8}" type="presOf" srcId="{840A8045-C15C-4250-A595-F54B71798B97}" destId="{20FE4EA7-7BCC-4742-81F1-1163F4464835}" srcOrd="1" destOrd="0" presId="urn:microsoft.com/office/officeart/2005/8/layout/process2"/>
    <dgm:cxn modelId="{89223BAB-2D33-49A7-9F58-F619E2C31685}" type="presOf" srcId="{840A8045-C15C-4250-A595-F54B71798B97}" destId="{43BE11C9-24D5-4A19-8778-4B62948251CE}" srcOrd="0" destOrd="0" presId="urn:microsoft.com/office/officeart/2005/8/layout/process2"/>
    <dgm:cxn modelId="{34AF0DD3-C334-4F62-9751-541E0084EBE3}" srcId="{B7E88852-8906-4615-923C-EEEE259FB458}" destId="{8FA8264D-5F1B-404D-8D48-27436BC8D19E}" srcOrd="2" destOrd="0" parTransId="{7FC5DC95-9903-4C04-B7B7-53B70FE85C54}" sibTransId="{97917EEB-7D69-4427-925F-F459757FBEB5}"/>
    <dgm:cxn modelId="{92FD6CED-8E5D-4914-BF63-6A92B536CFD6}" type="presParOf" srcId="{6D9299A1-2FA4-4E92-96E5-E32DBC60588A}" destId="{BCE104B6-DF56-4C97-A248-E518079B4F36}" srcOrd="0" destOrd="0" presId="urn:microsoft.com/office/officeart/2005/8/layout/process2"/>
    <dgm:cxn modelId="{BD735A53-1073-40A6-8585-269E2EABFA6C}" type="presParOf" srcId="{6D9299A1-2FA4-4E92-96E5-E32DBC60588A}" destId="{70AA1E0E-A6AF-46CF-AA6A-C0D86ED5A3B1}" srcOrd="1" destOrd="0" presId="urn:microsoft.com/office/officeart/2005/8/layout/process2"/>
    <dgm:cxn modelId="{8CB93FF8-019E-47A3-AF8D-C7D5860A9A62}" type="presParOf" srcId="{70AA1E0E-A6AF-46CF-AA6A-C0D86ED5A3B1}" destId="{04B66726-663A-48E3-A7BB-608C328A05A3}" srcOrd="0" destOrd="0" presId="urn:microsoft.com/office/officeart/2005/8/layout/process2"/>
    <dgm:cxn modelId="{41899C77-8624-4620-BA48-1B1A2EEF724A}" type="presParOf" srcId="{6D9299A1-2FA4-4E92-96E5-E32DBC60588A}" destId="{B152A3ED-5F7B-4259-BA38-A84E84A601C9}" srcOrd="2" destOrd="0" presId="urn:microsoft.com/office/officeart/2005/8/layout/process2"/>
    <dgm:cxn modelId="{2CDC1CBB-A575-444B-BCE6-780F665020C0}" type="presParOf" srcId="{6D9299A1-2FA4-4E92-96E5-E32DBC60588A}" destId="{43BE11C9-24D5-4A19-8778-4B62948251CE}" srcOrd="3" destOrd="0" presId="urn:microsoft.com/office/officeart/2005/8/layout/process2"/>
    <dgm:cxn modelId="{8A36BF5F-5C6C-401D-8AB2-B2547864BD07}" type="presParOf" srcId="{43BE11C9-24D5-4A19-8778-4B62948251CE}" destId="{20FE4EA7-7BCC-4742-81F1-1163F4464835}" srcOrd="0" destOrd="0" presId="urn:microsoft.com/office/officeart/2005/8/layout/process2"/>
    <dgm:cxn modelId="{62AB11C6-BE83-45BE-9489-A58D18D98180}" type="presParOf" srcId="{6D9299A1-2FA4-4E92-96E5-E32DBC60588A}" destId="{B58A0535-DCD6-4B2E-AF82-01A573A7C0CB}" srcOrd="4" destOrd="0" presId="urn:microsoft.com/office/officeart/2005/8/layout/process2"/>
    <dgm:cxn modelId="{EDBCFE83-38CE-44B4-BFBE-56F4524E8984}" type="presParOf" srcId="{6D9299A1-2FA4-4E92-96E5-E32DBC60588A}" destId="{58E5CFD1-F926-4DE4-9E48-49B361902476}" srcOrd="5" destOrd="0" presId="urn:microsoft.com/office/officeart/2005/8/layout/process2"/>
    <dgm:cxn modelId="{6347EF8F-94A4-482A-91CC-B44C94754982}" type="presParOf" srcId="{58E5CFD1-F926-4DE4-9E48-49B361902476}" destId="{0BE1ECA4-9806-418A-921E-CF652BDF5F0F}" srcOrd="0" destOrd="0" presId="urn:microsoft.com/office/officeart/2005/8/layout/process2"/>
    <dgm:cxn modelId="{DBB7E97A-BE4E-49D9-9DFD-C733FB9BD08A}" type="presParOf" srcId="{6D9299A1-2FA4-4E92-96E5-E32DBC60588A}" destId="{70413AB8-F81E-4A76-B811-C9E91F13AF2C}" srcOrd="6"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0BA941C-691B-4CF3-B838-AA49582103E0}"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hr-HR"/>
        </a:p>
      </dgm:t>
    </dgm:pt>
    <dgm:pt modelId="{B2EC0341-FFBE-454B-B23D-4F2F062204F3}">
      <dgm:prSet phldrT="[Tekst]"/>
      <dgm:spPr/>
      <dgm:t>
        <a:bodyPr/>
        <a:lstStyle/>
        <a:p>
          <a:r>
            <a:rPr lang="hr-HR" dirty="0" smtClean="0"/>
            <a:t>ata['</a:t>
          </a:r>
          <a:r>
            <a:rPr lang="hr-HR" dirty="0" err="1" smtClean="0"/>
            <a:t>Class</a:t>
          </a:r>
          <a:r>
            <a:rPr lang="hr-HR" dirty="0" smtClean="0"/>
            <a:t>'].</a:t>
          </a:r>
          <a:r>
            <a:rPr lang="hr-HR" dirty="0" err="1" smtClean="0"/>
            <a:t>to_numpy</a:t>
          </a:r>
          <a:r>
            <a:rPr lang="hr-HR" dirty="0" smtClean="0"/>
            <a:t>()</a:t>
          </a:r>
          <a:endParaRPr lang="hr-HR" dirty="0"/>
        </a:p>
      </dgm:t>
    </dgm:pt>
    <dgm:pt modelId="{8A7839FF-5BCF-4E97-B406-5E4A13BEA200}" type="parTrans" cxnId="{14BB419F-0B09-458F-9803-C3D0EB6DD4BA}">
      <dgm:prSet/>
      <dgm:spPr/>
      <dgm:t>
        <a:bodyPr/>
        <a:lstStyle/>
        <a:p>
          <a:endParaRPr lang="hr-HR"/>
        </a:p>
      </dgm:t>
    </dgm:pt>
    <dgm:pt modelId="{895407E1-259C-40C9-A268-617B324B7115}" type="sibTrans" cxnId="{14BB419F-0B09-458F-9803-C3D0EB6DD4BA}">
      <dgm:prSet/>
      <dgm:spPr/>
      <dgm:t>
        <a:bodyPr/>
        <a:lstStyle/>
        <a:p>
          <a:endParaRPr lang="hr-HR"/>
        </a:p>
      </dgm:t>
    </dgm:pt>
    <dgm:pt modelId="{0434AC1A-9058-459A-990E-35C01B582715}">
      <dgm:prSet phldrT="[Tekst]"/>
      <dgm:spPr/>
      <dgm:t>
        <a:bodyPr/>
        <a:lstStyle/>
        <a:p>
          <a:r>
            <a:rPr lang="hr-HR" dirty="0" err="1" smtClean="0"/>
            <a:t>transform</a:t>
          </a:r>
          <a:r>
            <a:rPr lang="hr-HR" dirty="0" smtClean="0"/>
            <a:t>=</a:t>
          </a:r>
          <a:r>
            <a:rPr lang="hr-HR" dirty="0" err="1" smtClean="0"/>
            <a:t>preprocessing.StandardScaler</a:t>
          </a:r>
          <a:r>
            <a:rPr lang="hr-HR" dirty="0" smtClean="0"/>
            <a:t>()</a:t>
          </a:r>
        </a:p>
        <a:p>
          <a:r>
            <a:rPr lang="hr-HR" dirty="0" smtClean="0"/>
            <a:t>X=</a:t>
          </a:r>
          <a:r>
            <a:rPr lang="hr-HR" dirty="0" err="1" smtClean="0"/>
            <a:t>transform.fit_transform</a:t>
          </a:r>
          <a:r>
            <a:rPr lang="hr-HR" dirty="0" smtClean="0"/>
            <a:t>(X)</a:t>
          </a:r>
          <a:endParaRPr lang="hr-HR" dirty="0"/>
        </a:p>
      </dgm:t>
    </dgm:pt>
    <dgm:pt modelId="{01D4912C-C117-4745-9423-F3BCCD6BD45B}" type="parTrans" cxnId="{352A7A27-6203-43CE-A5AF-A901352820F3}">
      <dgm:prSet/>
      <dgm:spPr/>
      <dgm:t>
        <a:bodyPr/>
        <a:lstStyle/>
        <a:p>
          <a:endParaRPr lang="hr-HR"/>
        </a:p>
      </dgm:t>
    </dgm:pt>
    <dgm:pt modelId="{E4120B54-F4A8-44DC-A9BA-7177D8485755}" type="sibTrans" cxnId="{352A7A27-6203-43CE-A5AF-A901352820F3}">
      <dgm:prSet/>
      <dgm:spPr/>
      <dgm:t>
        <a:bodyPr/>
        <a:lstStyle/>
        <a:p>
          <a:endParaRPr lang="hr-HR"/>
        </a:p>
      </dgm:t>
    </dgm:pt>
    <dgm:pt modelId="{178629F3-0AAA-44F6-A338-A624627E0C88}">
      <dgm:prSet phldrT="[Tekst]"/>
      <dgm:spPr/>
      <dgm:t>
        <a:bodyPr/>
        <a:lstStyle/>
        <a:p>
          <a:r>
            <a:rPr lang="hr-HR" dirty="0" err="1" smtClean="0"/>
            <a:t>X_train,X_test,Y_train</a:t>
          </a:r>
          <a:r>
            <a:rPr lang="hr-HR" dirty="0" smtClean="0"/>
            <a:t>,</a:t>
          </a:r>
        </a:p>
        <a:p>
          <a:r>
            <a:rPr lang="hr-HR" dirty="0" err="1" smtClean="0"/>
            <a:t>Y_test</a:t>
          </a:r>
          <a:r>
            <a:rPr lang="hr-HR" dirty="0" smtClean="0"/>
            <a:t>=</a:t>
          </a:r>
          <a:r>
            <a:rPr lang="hr-HR" dirty="0" err="1" smtClean="0"/>
            <a:t>train_test_split</a:t>
          </a:r>
          <a:r>
            <a:rPr lang="hr-HR" dirty="0" smtClean="0"/>
            <a:t>(</a:t>
          </a:r>
          <a:r>
            <a:rPr lang="hr-HR" dirty="0" err="1" smtClean="0"/>
            <a:t>X,Y,test_size</a:t>
          </a:r>
          <a:r>
            <a:rPr lang="hr-HR" dirty="0" smtClean="0"/>
            <a:t>=0.2,random_state=2)</a:t>
          </a:r>
          <a:endParaRPr lang="hr-HR" dirty="0"/>
        </a:p>
      </dgm:t>
    </dgm:pt>
    <dgm:pt modelId="{C60F99CE-A7CB-4E5E-BBE5-7B5369582397}" type="parTrans" cxnId="{F23445A1-F077-4EF9-B52F-83A9E10FD350}">
      <dgm:prSet/>
      <dgm:spPr/>
      <dgm:t>
        <a:bodyPr/>
        <a:lstStyle/>
        <a:p>
          <a:endParaRPr lang="hr-HR"/>
        </a:p>
      </dgm:t>
    </dgm:pt>
    <dgm:pt modelId="{63004093-0303-4C27-9EEF-38A794CD5A04}" type="sibTrans" cxnId="{F23445A1-F077-4EF9-B52F-83A9E10FD350}">
      <dgm:prSet/>
      <dgm:spPr/>
      <dgm:t>
        <a:bodyPr/>
        <a:lstStyle/>
        <a:p>
          <a:endParaRPr lang="hr-HR"/>
        </a:p>
      </dgm:t>
    </dgm:pt>
    <dgm:pt modelId="{59252ABF-B03E-42BC-9189-55A2261E7F6E}">
      <dgm:prSet/>
      <dgm:spPr/>
      <dgm:t>
        <a:bodyPr/>
        <a:lstStyle/>
        <a:p>
          <a:r>
            <a:rPr lang="hr-HR" dirty="0" err="1" smtClean="0"/>
            <a:t>lr</a:t>
          </a:r>
          <a:r>
            <a:rPr lang="hr-HR" dirty="0" smtClean="0"/>
            <a:t>=</a:t>
          </a:r>
          <a:r>
            <a:rPr lang="hr-HR" dirty="0" err="1" smtClean="0"/>
            <a:t>LogisticRegression</a:t>
          </a:r>
          <a:r>
            <a:rPr lang="hr-HR" dirty="0" smtClean="0"/>
            <a:t>()</a:t>
          </a:r>
        </a:p>
        <a:p>
          <a:r>
            <a:rPr lang="hr-HR" dirty="0" err="1" smtClean="0"/>
            <a:t>logreg_cv</a:t>
          </a:r>
          <a:r>
            <a:rPr lang="hr-HR" dirty="0" smtClean="0"/>
            <a:t>=</a:t>
          </a:r>
          <a:r>
            <a:rPr lang="hr-HR" dirty="0" err="1" smtClean="0"/>
            <a:t>GridSearchCV</a:t>
          </a:r>
          <a:r>
            <a:rPr lang="hr-HR" dirty="0" smtClean="0"/>
            <a:t>(</a:t>
          </a:r>
          <a:r>
            <a:rPr lang="hr-HR" dirty="0" err="1" smtClean="0"/>
            <a:t>lr,parameters,cv</a:t>
          </a:r>
          <a:r>
            <a:rPr lang="hr-HR" dirty="0" smtClean="0"/>
            <a:t>=10)</a:t>
          </a:r>
        </a:p>
        <a:p>
          <a:r>
            <a:rPr lang="hr-HR" dirty="0" err="1" smtClean="0"/>
            <a:t>logreg_cv.fit</a:t>
          </a:r>
          <a:r>
            <a:rPr lang="hr-HR" dirty="0" smtClean="0"/>
            <a:t>(</a:t>
          </a:r>
          <a:r>
            <a:rPr lang="hr-HR" dirty="0" err="1" smtClean="0"/>
            <a:t>X_train,Y_train</a:t>
          </a:r>
          <a:r>
            <a:rPr lang="hr-HR" dirty="0" smtClean="0"/>
            <a:t>)</a:t>
          </a:r>
          <a:endParaRPr lang="hr-HR" dirty="0"/>
        </a:p>
      </dgm:t>
    </dgm:pt>
    <dgm:pt modelId="{0B84462F-0A42-4DBB-A4A7-8838F18B659E}" type="parTrans" cxnId="{1E5758E6-3428-4D39-9ED5-F298D3C2BEE4}">
      <dgm:prSet/>
      <dgm:spPr/>
      <dgm:t>
        <a:bodyPr/>
        <a:lstStyle/>
        <a:p>
          <a:endParaRPr lang="hr-HR"/>
        </a:p>
      </dgm:t>
    </dgm:pt>
    <dgm:pt modelId="{381E5308-77A4-4CE0-8E18-626640D9C203}" type="sibTrans" cxnId="{1E5758E6-3428-4D39-9ED5-F298D3C2BEE4}">
      <dgm:prSet/>
      <dgm:spPr/>
      <dgm:t>
        <a:bodyPr/>
        <a:lstStyle/>
        <a:p>
          <a:endParaRPr lang="hr-HR"/>
        </a:p>
      </dgm:t>
    </dgm:pt>
    <dgm:pt modelId="{C174C276-1185-4851-814B-D8848084A3AA}">
      <dgm:prSet/>
      <dgm:spPr/>
      <dgm:t>
        <a:bodyPr/>
        <a:lstStyle/>
        <a:p>
          <a:r>
            <a:rPr lang="hr-HR" dirty="0" err="1" smtClean="0"/>
            <a:t>plt.barh</a:t>
          </a:r>
          <a:r>
            <a:rPr lang="hr-HR" dirty="0" smtClean="0"/>
            <a:t>(</a:t>
          </a:r>
          <a:r>
            <a:rPr lang="hr-HR" dirty="0" err="1" smtClean="0"/>
            <a:t>method,accuracy</a:t>
          </a:r>
          <a:r>
            <a:rPr lang="hr-HR" dirty="0" smtClean="0"/>
            <a:t>)</a:t>
          </a:r>
        </a:p>
        <a:p>
          <a:r>
            <a:rPr lang="hr-HR" dirty="0" err="1" smtClean="0"/>
            <a:t>plt.xlabel</a:t>
          </a:r>
          <a:r>
            <a:rPr lang="hr-HR" dirty="0" smtClean="0"/>
            <a:t>('</a:t>
          </a:r>
          <a:r>
            <a:rPr lang="hr-HR" dirty="0" err="1" smtClean="0"/>
            <a:t>Accuracy</a:t>
          </a:r>
          <a:r>
            <a:rPr lang="hr-HR" dirty="0" smtClean="0"/>
            <a:t>')</a:t>
          </a:r>
        </a:p>
        <a:p>
          <a:r>
            <a:rPr lang="hr-HR" dirty="0" err="1" smtClean="0"/>
            <a:t>plt.ylabel</a:t>
          </a:r>
          <a:r>
            <a:rPr lang="hr-HR" dirty="0" smtClean="0"/>
            <a:t>('</a:t>
          </a:r>
          <a:r>
            <a:rPr lang="hr-HR" dirty="0" err="1" smtClean="0"/>
            <a:t>Method</a:t>
          </a:r>
          <a:r>
            <a:rPr lang="hr-HR" dirty="0" smtClean="0"/>
            <a:t>')</a:t>
          </a:r>
        </a:p>
        <a:p>
          <a:r>
            <a:rPr lang="hr-HR" dirty="0" err="1" smtClean="0"/>
            <a:t>plt.show</a:t>
          </a:r>
          <a:r>
            <a:rPr lang="hr-HR" dirty="0" smtClean="0"/>
            <a:t>()</a:t>
          </a:r>
          <a:endParaRPr lang="hr-HR" dirty="0"/>
        </a:p>
      </dgm:t>
    </dgm:pt>
    <dgm:pt modelId="{34203E72-005B-474A-A312-66AB588C8FB0}" type="parTrans" cxnId="{5081C52A-190A-40E0-B929-8817289A586A}">
      <dgm:prSet/>
      <dgm:spPr/>
      <dgm:t>
        <a:bodyPr/>
        <a:lstStyle/>
        <a:p>
          <a:endParaRPr lang="hr-HR"/>
        </a:p>
      </dgm:t>
    </dgm:pt>
    <dgm:pt modelId="{71CD5C6E-072A-409E-8A46-2D7B0E13CB3F}" type="sibTrans" cxnId="{5081C52A-190A-40E0-B929-8817289A586A}">
      <dgm:prSet/>
      <dgm:spPr/>
      <dgm:t>
        <a:bodyPr/>
        <a:lstStyle/>
        <a:p>
          <a:endParaRPr lang="hr-HR"/>
        </a:p>
      </dgm:t>
    </dgm:pt>
    <dgm:pt modelId="{9C3D8B6D-61DE-46A5-88A5-CA53977190B3}" type="pres">
      <dgm:prSet presAssocID="{E0BA941C-691B-4CF3-B838-AA49582103E0}" presName="linearFlow" presStyleCnt="0">
        <dgm:presLayoutVars>
          <dgm:resizeHandles val="exact"/>
        </dgm:presLayoutVars>
      </dgm:prSet>
      <dgm:spPr/>
    </dgm:pt>
    <dgm:pt modelId="{082717B9-B2CA-45AC-9B09-07F140E35A1D}" type="pres">
      <dgm:prSet presAssocID="{B2EC0341-FFBE-454B-B23D-4F2F062204F3}" presName="node" presStyleLbl="node1" presStyleIdx="0" presStyleCnt="5">
        <dgm:presLayoutVars>
          <dgm:bulletEnabled val="1"/>
        </dgm:presLayoutVars>
      </dgm:prSet>
      <dgm:spPr/>
      <dgm:t>
        <a:bodyPr/>
        <a:lstStyle/>
        <a:p>
          <a:endParaRPr lang="hr-HR"/>
        </a:p>
      </dgm:t>
    </dgm:pt>
    <dgm:pt modelId="{87DD7A9F-679D-4BA1-8F4F-8B285EC8319B}" type="pres">
      <dgm:prSet presAssocID="{895407E1-259C-40C9-A268-617B324B7115}" presName="sibTrans" presStyleLbl="sibTrans2D1" presStyleIdx="0" presStyleCnt="4"/>
      <dgm:spPr/>
    </dgm:pt>
    <dgm:pt modelId="{AC61623B-99C3-4F56-A9B7-9EB49BA0F8D1}" type="pres">
      <dgm:prSet presAssocID="{895407E1-259C-40C9-A268-617B324B7115}" presName="connectorText" presStyleLbl="sibTrans2D1" presStyleIdx="0" presStyleCnt="4"/>
      <dgm:spPr/>
    </dgm:pt>
    <dgm:pt modelId="{66182EF6-A8FB-4A2F-99BE-844EC10FEF0E}" type="pres">
      <dgm:prSet presAssocID="{0434AC1A-9058-459A-990E-35C01B582715}" presName="node" presStyleLbl="node1" presStyleIdx="1" presStyleCnt="5">
        <dgm:presLayoutVars>
          <dgm:bulletEnabled val="1"/>
        </dgm:presLayoutVars>
      </dgm:prSet>
      <dgm:spPr/>
      <dgm:t>
        <a:bodyPr/>
        <a:lstStyle/>
        <a:p>
          <a:endParaRPr lang="hr-HR"/>
        </a:p>
      </dgm:t>
    </dgm:pt>
    <dgm:pt modelId="{8FD75E55-5B94-4709-8A73-130E248F4CA5}" type="pres">
      <dgm:prSet presAssocID="{E4120B54-F4A8-44DC-A9BA-7177D8485755}" presName="sibTrans" presStyleLbl="sibTrans2D1" presStyleIdx="1" presStyleCnt="4"/>
      <dgm:spPr/>
    </dgm:pt>
    <dgm:pt modelId="{B85EA88E-E870-4159-A391-D532385DD16B}" type="pres">
      <dgm:prSet presAssocID="{E4120B54-F4A8-44DC-A9BA-7177D8485755}" presName="connectorText" presStyleLbl="sibTrans2D1" presStyleIdx="1" presStyleCnt="4"/>
      <dgm:spPr/>
    </dgm:pt>
    <dgm:pt modelId="{5158B9EB-3ACC-48C1-AB2E-613AD51895AB}" type="pres">
      <dgm:prSet presAssocID="{178629F3-0AAA-44F6-A338-A624627E0C88}" presName="node" presStyleLbl="node1" presStyleIdx="2" presStyleCnt="5">
        <dgm:presLayoutVars>
          <dgm:bulletEnabled val="1"/>
        </dgm:presLayoutVars>
      </dgm:prSet>
      <dgm:spPr/>
      <dgm:t>
        <a:bodyPr/>
        <a:lstStyle/>
        <a:p>
          <a:endParaRPr lang="hr-HR"/>
        </a:p>
      </dgm:t>
    </dgm:pt>
    <dgm:pt modelId="{9EC9FBD1-F559-42B2-A972-4B3367DBB945}" type="pres">
      <dgm:prSet presAssocID="{63004093-0303-4C27-9EEF-38A794CD5A04}" presName="sibTrans" presStyleLbl="sibTrans2D1" presStyleIdx="2" presStyleCnt="4"/>
      <dgm:spPr/>
    </dgm:pt>
    <dgm:pt modelId="{55A88F2F-D43C-43B5-8CAE-72388797C8EC}" type="pres">
      <dgm:prSet presAssocID="{63004093-0303-4C27-9EEF-38A794CD5A04}" presName="connectorText" presStyleLbl="sibTrans2D1" presStyleIdx="2" presStyleCnt="4"/>
      <dgm:spPr/>
    </dgm:pt>
    <dgm:pt modelId="{3133B15B-4121-4DC5-A914-BE20689DCCD5}" type="pres">
      <dgm:prSet presAssocID="{59252ABF-B03E-42BC-9189-55A2261E7F6E}" presName="node" presStyleLbl="node1" presStyleIdx="3" presStyleCnt="5">
        <dgm:presLayoutVars>
          <dgm:bulletEnabled val="1"/>
        </dgm:presLayoutVars>
      </dgm:prSet>
      <dgm:spPr/>
    </dgm:pt>
    <dgm:pt modelId="{B829C3F7-9A4E-47F2-B077-B10D130F9A2D}" type="pres">
      <dgm:prSet presAssocID="{381E5308-77A4-4CE0-8E18-626640D9C203}" presName="sibTrans" presStyleLbl="sibTrans2D1" presStyleIdx="3" presStyleCnt="4"/>
      <dgm:spPr/>
    </dgm:pt>
    <dgm:pt modelId="{3A47416A-B4D5-4B17-9311-BA8C935BA618}" type="pres">
      <dgm:prSet presAssocID="{381E5308-77A4-4CE0-8E18-626640D9C203}" presName="connectorText" presStyleLbl="sibTrans2D1" presStyleIdx="3" presStyleCnt="4"/>
      <dgm:spPr/>
    </dgm:pt>
    <dgm:pt modelId="{6D69FDA0-79E8-4789-8C27-2AC4EDCDA21A}" type="pres">
      <dgm:prSet presAssocID="{C174C276-1185-4851-814B-D8848084A3AA}" presName="node" presStyleLbl="node1" presStyleIdx="4" presStyleCnt="5">
        <dgm:presLayoutVars>
          <dgm:bulletEnabled val="1"/>
        </dgm:presLayoutVars>
      </dgm:prSet>
      <dgm:spPr/>
    </dgm:pt>
  </dgm:ptLst>
  <dgm:cxnLst>
    <dgm:cxn modelId="{0A8587FB-4FFA-49F7-94DD-3DEC09550DBB}" type="presOf" srcId="{895407E1-259C-40C9-A268-617B324B7115}" destId="{87DD7A9F-679D-4BA1-8F4F-8B285EC8319B}" srcOrd="0" destOrd="0" presId="urn:microsoft.com/office/officeart/2005/8/layout/process2"/>
    <dgm:cxn modelId="{9AD69578-CF01-44F7-8DCF-FEB8202A7BDB}" type="presOf" srcId="{0434AC1A-9058-459A-990E-35C01B582715}" destId="{66182EF6-A8FB-4A2F-99BE-844EC10FEF0E}" srcOrd="0" destOrd="0" presId="urn:microsoft.com/office/officeart/2005/8/layout/process2"/>
    <dgm:cxn modelId="{73746A72-EADC-4E13-9161-358E2DBA78B7}" type="presOf" srcId="{381E5308-77A4-4CE0-8E18-626640D9C203}" destId="{B829C3F7-9A4E-47F2-B077-B10D130F9A2D}" srcOrd="0" destOrd="0" presId="urn:microsoft.com/office/officeart/2005/8/layout/process2"/>
    <dgm:cxn modelId="{22116111-1867-40AC-AD53-0FA0C98625FA}" type="presOf" srcId="{59252ABF-B03E-42BC-9189-55A2261E7F6E}" destId="{3133B15B-4121-4DC5-A914-BE20689DCCD5}" srcOrd="0" destOrd="0" presId="urn:microsoft.com/office/officeart/2005/8/layout/process2"/>
    <dgm:cxn modelId="{7AFD1B1A-014E-46F5-845C-2CC235F4C935}" type="presOf" srcId="{178629F3-0AAA-44F6-A338-A624627E0C88}" destId="{5158B9EB-3ACC-48C1-AB2E-613AD51895AB}" srcOrd="0" destOrd="0" presId="urn:microsoft.com/office/officeart/2005/8/layout/process2"/>
    <dgm:cxn modelId="{BA815FE2-84AD-45E6-BA25-32EB07F9DA8B}" type="presOf" srcId="{63004093-0303-4C27-9EEF-38A794CD5A04}" destId="{55A88F2F-D43C-43B5-8CAE-72388797C8EC}" srcOrd="1" destOrd="0" presId="urn:microsoft.com/office/officeart/2005/8/layout/process2"/>
    <dgm:cxn modelId="{352A7A27-6203-43CE-A5AF-A901352820F3}" srcId="{E0BA941C-691B-4CF3-B838-AA49582103E0}" destId="{0434AC1A-9058-459A-990E-35C01B582715}" srcOrd="1" destOrd="0" parTransId="{01D4912C-C117-4745-9423-F3BCCD6BD45B}" sibTransId="{E4120B54-F4A8-44DC-A9BA-7177D8485755}"/>
    <dgm:cxn modelId="{14BB419F-0B09-458F-9803-C3D0EB6DD4BA}" srcId="{E0BA941C-691B-4CF3-B838-AA49582103E0}" destId="{B2EC0341-FFBE-454B-B23D-4F2F062204F3}" srcOrd="0" destOrd="0" parTransId="{8A7839FF-5BCF-4E97-B406-5E4A13BEA200}" sibTransId="{895407E1-259C-40C9-A268-617B324B7115}"/>
    <dgm:cxn modelId="{F23445A1-F077-4EF9-B52F-83A9E10FD350}" srcId="{E0BA941C-691B-4CF3-B838-AA49582103E0}" destId="{178629F3-0AAA-44F6-A338-A624627E0C88}" srcOrd="2" destOrd="0" parTransId="{C60F99CE-A7CB-4E5E-BBE5-7B5369582397}" sibTransId="{63004093-0303-4C27-9EEF-38A794CD5A04}"/>
    <dgm:cxn modelId="{B83E519B-F99B-42D9-85B3-AC11507CE95D}" type="presOf" srcId="{B2EC0341-FFBE-454B-B23D-4F2F062204F3}" destId="{082717B9-B2CA-45AC-9B09-07F140E35A1D}" srcOrd="0" destOrd="0" presId="urn:microsoft.com/office/officeart/2005/8/layout/process2"/>
    <dgm:cxn modelId="{39E3F8BD-0886-4D9F-BC4C-BC21BCCD1A87}" type="presOf" srcId="{E4120B54-F4A8-44DC-A9BA-7177D8485755}" destId="{8FD75E55-5B94-4709-8A73-130E248F4CA5}" srcOrd="0" destOrd="0" presId="urn:microsoft.com/office/officeart/2005/8/layout/process2"/>
    <dgm:cxn modelId="{3440B5CD-9937-4E05-9706-1050BB052033}" type="presOf" srcId="{895407E1-259C-40C9-A268-617B324B7115}" destId="{AC61623B-99C3-4F56-A9B7-9EB49BA0F8D1}" srcOrd="1" destOrd="0" presId="urn:microsoft.com/office/officeart/2005/8/layout/process2"/>
    <dgm:cxn modelId="{DDA28275-6D86-4345-B919-7DBE838EEFDC}" type="presOf" srcId="{63004093-0303-4C27-9EEF-38A794CD5A04}" destId="{9EC9FBD1-F559-42B2-A972-4B3367DBB945}" srcOrd="0" destOrd="0" presId="urn:microsoft.com/office/officeart/2005/8/layout/process2"/>
    <dgm:cxn modelId="{1D27E45C-C195-489B-A292-78771E99C842}" type="presOf" srcId="{E0BA941C-691B-4CF3-B838-AA49582103E0}" destId="{9C3D8B6D-61DE-46A5-88A5-CA53977190B3}" srcOrd="0" destOrd="0" presId="urn:microsoft.com/office/officeart/2005/8/layout/process2"/>
    <dgm:cxn modelId="{1E5758E6-3428-4D39-9ED5-F298D3C2BEE4}" srcId="{E0BA941C-691B-4CF3-B838-AA49582103E0}" destId="{59252ABF-B03E-42BC-9189-55A2261E7F6E}" srcOrd="3" destOrd="0" parTransId="{0B84462F-0A42-4DBB-A4A7-8838F18B659E}" sibTransId="{381E5308-77A4-4CE0-8E18-626640D9C203}"/>
    <dgm:cxn modelId="{3B74EE58-B4C7-4117-B6D2-7B65EE52BB6C}" type="presOf" srcId="{C174C276-1185-4851-814B-D8848084A3AA}" destId="{6D69FDA0-79E8-4789-8C27-2AC4EDCDA21A}" srcOrd="0" destOrd="0" presId="urn:microsoft.com/office/officeart/2005/8/layout/process2"/>
    <dgm:cxn modelId="{BBF35B35-9CE7-4C80-9AD2-8D1700043A58}" type="presOf" srcId="{E4120B54-F4A8-44DC-A9BA-7177D8485755}" destId="{B85EA88E-E870-4159-A391-D532385DD16B}" srcOrd="1" destOrd="0" presId="urn:microsoft.com/office/officeart/2005/8/layout/process2"/>
    <dgm:cxn modelId="{054967F7-FE73-455F-9453-167684A42C97}" type="presOf" srcId="{381E5308-77A4-4CE0-8E18-626640D9C203}" destId="{3A47416A-B4D5-4B17-9311-BA8C935BA618}" srcOrd="1" destOrd="0" presId="urn:microsoft.com/office/officeart/2005/8/layout/process2"/>
    <dgm:cxn modelId="{5081C52A-190A-40E0-B929-8817289A586A}" srcId="{E0BA941C-691B-4CF3-B838-AA49582103E0}" destId="{C174C276-1185-4851-814B-D8848084A3AA}" srcOrd="4" destOrd="0" parTransId="{34203E72-005B-474A-A312-66AB588C8FB0}" sibTransId="{71CD5C6E-072A-409E-8A46-2D7B0E13CB3F}"/>
    <dgm:cxn modelId="{7681C471-5426-4A01-A5DA-93F1498ADB54}" type="presParOf" srcId="{9C3D8B6D-61DE-46A5-88A5-CA53977190B3}" destId="{082717B9-B2CA-45AC-9B09-07F140E35A1D}" srcOrd="0" destOrd="0" presId="urn:microsoft.com/office/officeart/2005/8/layout/process2"/>
    <dgm:cxn modelId="{155B4DB2-FBC6-49A8-A58E-D3ECDA04C56F}" type="presParOf" srcId="{9C3D8B6D-61DE-46A5-88A5-CA53977190B3}" destId="{87DD7A9F-679D-4BA1-8F4F-8B285EC8319B}" srcOrd="1" destOrd="0" presId="urn:microsoft.com/office/officeart/2005/8/layout/process2"/>
    <dgm:cxn modelId="{71F5904F-1DFB-4529-9E6B-6798E35EC884}" type="presParOf" srcId="{87DD7A9F-679D-4BA1-8F4F-8B285EC8319B}" destId="{AC61623B-99C3-4F56-A9B7-9EB49BA0F8D1}" srcOrd="0" destOrd="0" presId="urn:microsoft.com/office/officeart/2005/8/layout/process2"/>
    <dgm:cxn modelId="{36AC0DFE-99AB-45FD-81DE-3533CB943EA2}" type="presParOf" srcId="{9C3D8B6D-61DE-46A5-88A5-CA53977190B3}" destId="{66182EF6-A8FB-4A2F-99BE-844EC10FEF0E}" srcOrd="2" destOrd="0" presId="urn:microsoft.com/office/officeart/2005/8/layout/process2"/>
    <dgm:cxn modelId="{33B16278-765B-4B14-928D-88F9F02024EE}" type="presParOf" srcId="{9C3D8B6D-61DE-46A5-88A5-CA53977190B3}" destId="{8FD75E55-5B94-4709-8A73-130E248F4CA5}" srcOrd="3" destOrd="0" presId="urn:microsoft.com/office/officeart/2005/8/layout/process2"/>
    <dgm:cxn modelId="{CBCB9AF6-4859-46F0-A9C2-3CACED097EBE}" type="presParOf" srcId="{8FD75E55-5B94-4709-8A73-130E248F4CA5}" destId="{B85EA88E-E870-4159-A391-D532385DD16B}" srcOrd="0" destOrd="0" presId="urn:microsoft.com/office/officeart/2005/8/layout/process2"/>
    <dgm:cxn modelId="{373F5400-F8FC-4574-BEF6-B8D02EB2A619}" type="presParOf" srcId="{9C3D8B6D-61DE-46A5-88A5-CA53977190B3}" destId="{5158B9EB-3ACC-48C1-AB2E-613AD51895AB}" srcOrd="4" destOrd="0" presId="urn:microsoft.com/office/officeart/2005/8/layout/process2"/>
    <dgm:cxn modelId="{311FCA04-E359-4862-A734-A5A503AD50AF}" type="presParOf" srcId="{9C3D8B6D-61DE-46A5-88A5-CA53977190B3}" destId="{9EC9FBD1-F559-42B2-A972-4B3367DBB945}" srcOrd="5" destOrd="0" presId="urn:microsoft.com/office/officeart/2005/8/layout/process2"/>
    <dgm:cxn modelId="{6A4FC243-EFC3-475D-8EA7-60BF2A75EFC2}" type="presParOf" srcId="{9EC9FBD1-F559-42B2-A972-4B3367DBB945}" destId="{55A88F2F-D43C-43B5-8CAE-72388797C8EC}" srcOrd="0" destOrd="0" presId="urn:microsoft.com/office/officeart/2005/8/layout/process2"/>
    <dgm:cxn modelId="{F4B4EAF5-59B7-4D00-BF0C-1D2566B915B5}" type="presParOf" srcId="{9C3D8B6D-61DE-46A5-88A5-CA53977190B3}" destId="{3133B15B-4121-4DC5-A914-BE20689DCCD5}" srcOrd="6" destOrd="0" presId="urn:microsoft.com/office/officeart/2005/8/layout/process2"/>
    <dgm:cxn modelId="{4C6AFF26-F4A4-411B-9310-3698EB6B3A55}" type="presParOf" srcId="{9C3D8B6D-61DE-46A5-88A5-CA53977190B3}" destId="{B829C3F7-9A4E-47F2-B077-B10D130F9A2D}" srcOrd="7" destOrd="0" presId="urn:microsoft.com/office/officeart/2005/8/layout/process2"/>
    <dgm:cxn modelId="{39E90A77-14A3-4275-8285-2C336C0B3626}" type="presParOf" srcId="{B829C3F7-9A4E-47F2-B077-B10D130F9A2D}" destId="{3A47416A-B4D5-4B17-9311-BA8C935BA618}" srcOrd="0" destOrd="0" presId="urn:microsoft.com/office/officeart/2005/8/layout/process2"/>
    <dgm:cxn modelId="{5682EF12-DC81-4F65-A09E-C3EA2690E11E}" type="presParOf" srcId="{9C3D8B6D-61DE-46A5-88A5-CA53977190B3}" destId="{6D69FDA0-79E8-4789-8C27-2AC4EDCDA21A}" srcOrd="8"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AB5C23-E11E-4726-8800-1662B64AC8DD}">
      <dsp:nvSpPr>
        <dsp:cNvPr id="0" name=""/>
        <dsp:cNvSpPr/>
      </dsp:nvSpPr>
      <dsp:spPr>
        <a:xfrm>
          <a:off x="1143037" y="719"/>
          <a:ext cx="2714646" cy="8413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hr-HR" sz="1800" kern="1200" dirty="0" err="1" smtClean="0"/>
            <a:t>requests.get</a:t>
          </a:r>
          <a:r>
            <a:rPr lang="hr-HR" sz="1800" kern="1200" dirty="0" smtClean="0"/>
            <a:t>(</a:t>
          </a:r>
          <a:r>
            <a:rPr lang="hr-HR" sz="1800" kern="1200" dirty="0" err="1" smtClean="0"/>
            <a:t>spacex_url</a:t>
          </a:r>
          <a:r>
            <a:rPr lang="hr-HR" sz="1800" kern="1200" dirty="0" smtClean="0"/>
            <a:t>)</a:t>
          </a:r>
          <a:endParaRPr lang="hr-HR" sz="1800" kern="1200" dirty="0"/>
        </a:p>
      </dsp:txBody>
      <dsp:txXfrm>
        <a:off x="1167679" y="25361"/>
        <a:ext cx="2665362" cy="792059"/>
      </dsp:txXfrm>
    </dsp:sp>
    <dsp:sp modelId="{79F411FF-1832-4E34-9731-39DDDB2A8A64}">
      <dsp:nvSpPr>
        <dsp:cNvPr id="0" name=""/>
        <dsp:cNvSpPr/>
      </dsp:nvSpPr>
      <dsp:spPr>
        <a:xfrm rot="5400000">
          <a:off x="2342608" y="863095"/>
          <a:ext cx="315503" cy="3786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hr-HR" sz="1400" kern="1200"/>
        </a:p>
      </dsp:txBody>
      <dsp:txXfrm rot="-5400000">
        <a:off x="2386779" y="894646"/>
        <a:ext cx="227162" cy="220852"/>
      </dsp:txXfrm>
    </dsp:sp>
    <dsp:sp modelId="{6AF508DE-CD82-4FEB-9E56-57FA8DA2997B}">
      <dsp:nvSpPr>
        <dsp:cNvPr id="0" name=""/>
        <dsp:cNvSpPr/>
      </dsp:nvSpPr>
      <dsp:spPr>
        <a:xfrm>
          <a:off x="1143037" y="1262733"/>
          <a:ext cx="2714646" cy="8413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hr-HR" sz="1800" kern="1200" dirty="0" smtClean="0"/>
            <a:t>.</a:t>
          </a:r>
          <a:r>
            <a:rPr lang="hr-HR" sz="1800" kern="1200" dirty="0" err="1" smtClean="0"/>
            <a:t>json_normalize</a:t>
          </a:r>
          <a:r>
            <a:rPr lang="hr-HR" sz="1800" kern="1200" dirty="0" smtClean="0"/>
            <a:t>()</a:t>
          </a:r>
          <a:endParaRPr lang="hr-HR" sz="1800" kern="1200" dirty="0"/>
        </a:p>
      </dsp:txBody>
      <dsp:txXfrm>
        <a:off x="1167679" y="1287375"/>
        <a:ext cx="2665362" cy="792059"/>
      </dsp:txXfrm>
    </dsp:sp>
    <dsp:sp modelId="{EFDE0A77-E533-4E9E-B226-FB2840020BC4}">
      <dsp:nvSpPr>
        <dsp:cNvPr id="0" name=""/>
        <dsp:cNvSpPr/>
      </dsp:nvSpPr>
      <dsp:spPr>
        <a:xfrm rot="5400000">
          <a:off x="2342608" y="2125110"/>
          <a:ext cx="315503" cy="3786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hr-HR" sz="1400" kern="1200"/>
        </a:p>
      </dsp:txBody>
      <dsp:txXfrm rot="-5400000">
        <a:off x="2386779" y="2156661"/>
        <a:ext cx="227162" cy="220852"/>
      </dsp:txXfrm>
    </dsp:sp>
    <dsp:sp modelId="{735AD33B-0C96-4D43-8F32-28DDD6D40BA9}">
      <dsp:nvSpPr>
        <dsp:cNvPr id="0" name=""/>
        <dsp:cNvSpPr/>
      </dsp:nvSpPr>
      <dsp:spPr>
        <a:xfrm>
          <a:off x="1143037" y="2524748"/>
          <a:ext cx="2714646" cy="8413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hr-HR" sz="1800" kern="1200" dirty="0" err="1" smtClean="0"/>
            <a:t>Pd.DataFrame</a:t>
          </a:r>
          <a:r>
            <a:rPr lang="hr-HR" sz="1800" kern="1200" dirty="0" smtClean="0"/>
            <a:t>(</a:t>
          </a:r>
          <a:r>
            <a:rPr lang="hr-HR" sz="1800" kern="1200" dirty="0" err="1" smtClean="0"/>
            <a:t>launch_dict</a:t>
          </a:r>
          <a:r>
            <a:rPr lang="hr-HR" sz="1800" kern="1200" dirty="0" smtClean="0"/>
            <a:t>)</a:t>
          </a:r>
          <a:endParaRPr lang="hr-HR" sz="1800" kern="1200" dirty="0"/>
        </a:p>
      </dsp:txBody>
      <dsp:txXfrm>
        <a:off x="1167679" y="2549390"/>
        <a:ext cx="2665362" cy="792059"/>
      </dsp:txXfrm>
    </dsp:sp>
    <dsp:sp modelId="{495D0064-F2B2-4465-A8E1-AFD2404CACA9}">
      <dsp:nvSpPr>
        <dsp:cNvPr id="0" name=""/>
        <dsp:cNvSpPr/>
      </dsp:nvSpPr>
      <dsp:spPr>
        <a:xfrm rot="5400000">
          <a:off x="2342608" y="3387125"/>
          <a:ext cx="315503" cy="3786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hr-HR" sz="1400" kern="1200"/>
        </a:p>
      </dsp:txBody>
      <dsp:txXfrm rot="-5400000">
        <a:off x="2386779" y="3418676"/>
        <a:ext cx="227162" cy="220852"/>
      </dsp:txXfrm>
    </dsp:sp>
    <dsp:sp modelId="{A76E478A-221F-4823-AA17-3E970AE2CB83}">
      <dsp:nvSpPr>
        <dsp:cNvPr id="0" name=""/>
        <dsp:cNvSpPr/>
      </dsp:nvSpPr>
      <dsp:spPr>
        <a:xfrm>
          <a:off x="1143037" y="3786763"/>
          <a:ext cx="2714646" cy="8413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hr-HR" sz="1800" kern="1200" smtClean="0"/>
            <a:t>df['BoosterVersion']!=  'Falcon 1'</a:t>
          </a:r>
          <a:endParaRPr lang="hr-HR" sz="1800" kern="1200"/>
        </a:p>
      </dsp:txBody>
      <dsp:txXfrm>
        <a:off x="1167679" y="3811405"/>
        <a:ext cx="2665362" cy="792059"/>
      </dsp:txXfrm>
    </dsp:sp>
    <dsp:sp modelId="{5064031D-0F6B-4803-BFA0-7897C35CF907}">
      <dsp:nvSpPr>
        <dsp:cNvPr id="0" name=""/>
        <dsp:cNvSpPr/>
      </dsp:nvSpPr>
      <dsp:spPr>
        <a:xfrm rot="5400000">
          <a:off x="2342608" y="4649139"/>
          <a:ext cx="315503" cy="3786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hr-HR" sz="1400" kern="1200"/>
        </a:p>
      </dsp:txBody>
      <dsp:txXfrm rot="-5400000">
        <a:off x="2386779" y="4680690"/>
        <a:ext cx="227162" cy="220852"/>
      </dsp:txXfrm>
    </dsp:sp>
    <dsp:sp modelId="{C1ADF9FD-D5D1-487F-A740-0FD17A35E29D}">
      <dsp:nvSpPr>
        <dsp:cNvPr id="0" name=""/>
        <dsp:cNvSpPr/>
      </dsp:nvSpPr>
      <dsp:spPr>
        <a:xfrm>
          <a:off x="1143037" y="5048777"/>
          <a:ext cx="2714646" cy="8413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hr-HR" sz="1800" kern="1200" smtClean="0"/>
            <a:t>.replace(np.nan, pm_mean, inplace=True)</a:t>
          </a:r>
        </a:p>
      </dsp:txBody>
      <dsp:txXfrm>
        <a:off x="1167679" y="5073419"/>
        <a:ext cx="2665362" cy="7920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68D2CF-547E-4A21-BC12-452D56CEF5D3}">
      <dsp:nvSpPr>
        <dsp:cNvPr id="0" name=""/>
        <dsp:cNvSpPr/>
      </dsp:nvSpPr>
      <dsp:spPr>
        <a:xfrm>
          <a:off x="1303399" y="2706"/>
          <a:ext cx="3573658" cy="10069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hr-HR" sz="1800" kern="1200" dirty="0" err="1" smtClean="0"/>
            <a:t>requests.get</a:t>
          </a:r>
          <a:r>
            <a:rPr lang="hr-HR" sz="1800" kern="1200" dirty="0" smtClean="0"/>
            <a:t>(</a:t>
          </a:r>
          <a:r>
            <a:rPr lang="hr-HR" sz="1800" kern="1200" dirty="0" err="1" smtClean="0"/>
            <a:t>static_url</a:t>
          </a:r>
          <a:r>
            <a:rPr lang="hr-HR" sz="1800" kern="1200" dirty="0" smtClean="0"/>
            <a:t>)</a:t>
          </a:r>
          <a:endParaRPr lang="hr-HR" sz="1800" kern="1200" dirty="0"/>
        </a:p>
      </dsp:txBody>
      <dsp:txXfrm>
        <a:off x="1332893" y="32200"/>
        <a:ext cx="3514670" cy="948008"/>
      </dsp:txXfrm>
    </dsp:sp>
    <dsp:sp modelId="{681BB561-AA49-439D-AC8D-5462F45F0820}">
      <dsp:nvSpPr>
        <dsp:cNvPr id="0" name=""/>
        <dsp:cNvSpPr/>
      </dsp:nvSpPr>
      <dsp:spPr>
        <a:xfrm rot="5400000">
          <a:off x="2901416" y="1034878"/>
          <a:ext cx="377623" cy="45314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hr-HR" sz="1400" kern="1200"/>
        </a:p>
      </dsp:txBody>
      <dsp:txXfrm rot="-5400000">
        <a:off x="2954284" y="1072641"/>
        <a:ext cx="271888" cy="264336"/>
      </dsp:txXfrm>
    </dsp:sp>
    <dsp:sp modelId="{D7A367D0-DE51-4C44-B8CA-75B58FFBBE53}">
      <dsp:nvSpPr>
        <dsp:cNvPr id="0" name=""/>
        <dsp:cNvSpPr/>
      </dsp:nvSpPr>
      <dsp:spPr>
        <a:xfrm>
          <a:off x="1303399" y="1513202"/>
          <a:ext cx="3573658" cy="10069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hr-HR" sz="1800" kern="1200" dirty="0" err="1" smtClean="0"/>
            <a:t>extract_column_from_header</a:t>
          </a:r>
          <a:r>
            <a:rPr lang="hr-HR" sz="1800" kern="1200" dirty="0" smtClean="0"/>
            <a:t>(</a:t>
          </a:r>
          <a:r>
            <a:rPr lang="hr-HR" sz="1800" kern="1200" dirty="0" err="1" smtClean="0"/>
            <a:t>row</a:t>
          </a:r>
          <a:r>
            <a:rPr lang="hr-HR" sz="1800" kern="1200" dirty="0" smtClean="0"/>
            <a:t>)</a:t>
          </a:r>
        </a:p>
      </dsp:txBody>
      <dsp:txXfrm>
        <a:off x="1332893" y="1542696"/>
        <a:ext cx="3514670" cy="948008"/>
      </dsp:txXfrm>
    </dsp:sp>
    <dsp:sp modelId="{18D9C0A6-CD28-49AD-AA47-4197950A7FCE}">
      <dsp:nvSpPr>
        <dsp:cNvPr id="0" name=""/>
        <dsp:cNvSpPr/>
      </dsp:nvSpPr>
      <dsp:spPr>
        <a:xfrm rot="5400000">
          <a:off x="2901416" y="2545373"/>
          <a:ext cx="377623" cy="45314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hr-HR" sz="1400" kern="1200"/>
        </a:p>
      </dsp:txBody>
      <dsp:txXfrm rot="-5400000">
        <a:off x="2954284" y="2583136"/>
        <a:ext cx="271888" cy="264336"/>
      </dsp:txXfrm>
    </dsp:sp>
    <dsp:sp modelId="{FA8432B1-1A9C-4760-BA0F-31D377D418B9}">
      <dsp:nvSpPr>
        <dsp:cNvPr id="0" name=""/>
        <dsp:cNvSpPr/>
      </dsp:nvSpPr>
      <dsp:spPr>
        <a:xfrm>
          <a:off x="1303399" y="3023697"/>
          <a:ext cx="3573658" cy="10069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hr-HR" sz="1800" kern="1200" dirty="0" err="1" smtClean="0"/>
            <a:t>pd.DataFrame</a:t>
          </a:r>
          <a:r>
            <a:rPr lang="hr-HR" sz="1800" kern="1200" dirty="0" smtClean="0"/>
            <a:t>(</a:t>
          </a:r>
          <a:r>
            <a:rPr lang="hr-HR" sz="1800" kern="1200" dirty="0" err="1" smtClean="0"/>
            <a:t>launch_dict</a:t>
          </a:r>
          <a:r>
            <a:rPr lang="hr-HR" sz="1800" kern="1200" dirty="0" smtClean="0"/>
            <a:t>)</a:t>
          </a:r>
          <a:endParaRPr lang="hr-HR" sz="1800" kern="1200" dirty="0"/>
        </a:p>
      </dsp:txBody>
      <dsp:txXfrm>
        <a:off x="1332893" y="3053191"/>
        <a:ext cx="3514670" cy="948008"/>
      </dsp:txXfrm>
    </dsp:sp>
    <dsp:sp modelId="{7267922F-B6E3-4D10-8B8C-79EC53676064}">
      <dsp:nvSpPr>
        <dsp:cNvPr id="0" name=""/>
        <dsp:cNvSpPr/>
      </dsp:nvSpPr>
      <dsp:spPr>
        <a:xfrm rot="5400000">
          <a:off x="2901416" y="4055868"/>
          <a:ext cx="377623" cy="45314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hr-HR" sz="1400" kern="1200"/>
        </a:p>
      </dsp:txBody>
      <dsp:txXfrm rot="-5400000">
        <a:off x="2954284" y="4093631"/>
        <a:ext cx="271888" cy="264336"/>
      </dsp:txXfrm>
    </dsp:sp>
    <dsp:sp modelId="{00C72E45-7E52-4DB0-971C-6EC1D89A2150}">
      <dsp:nvSpPr>
        <dsp:cNvPr id="0" name=""/>
        <dsp:cNvSpPr/>
      </dsp:nvSpPr>
      <dsp:spPr>
        <a:xfrm>
          <a:off x="1303399" y="4534192"/>
          <a:ext cx="3573658" cy="10069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hr-HR" sz="1800" kern="1200" smtClean="0"/>
            <a:t>df.to_csv('spacex_web_scraped.csv', index=False)</a:t>
          </a:r>
          <a:endParaRPr lang="hr-HR" sz="1800" kern="1200"/>
        </a:p>
      </dsp:txBody>
      <dsp:txXfrm>
        <a:off x="1332893" y="4563686"/>
        <a:ext cx="3514670" cy="9480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E104B6-DF56-4C97-A248-E518079B4F36}">
      <dsp:nvSpPr>
        <dsp:cNvPr id="0" name=""/>
        <dsp:cNvSpPr/>
      </dsp:nvSpPr>
      <dsp:spPr>
        <a:xfrm>
          <a:off x="604933" y="2855"/>
          <a:ext cx="4249343" cy="10623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hr-HR" sz="1600" kern="1200" dirty="0" err="1" smtClean="0"/>
            <a:t>df</a:t>
          </a:r>
          <a:r>
            <a:rPr lang="hr-HR" sz="1600" kern="1200" dirty="0" smtClean="0"/>
            <a:t>['</a:t>
          </a:r>
          <a:r>
            <a:rPr lang="hr-HR" sz="1600" kern="1200" dirty="0" err="1" smtClean="0"/>
            <a:t>LaunchSite</a:t>
          </a:r>
          <a:r>
            <a:rPr lang="hr-HR" sz="1600" kern="1200" dirty="0" smtClean="0"/>
            <a:t>'].</a:t>
          </a:r>
          <a:r>
            <a:rPr lang="hr-HR" sz="1600" kern="1200" dirty="0" err="1" smtClean="0"/>
            <a:t>value_counts</a:t>
          </a:r>
          <a:r>
            <a:rPr lang="hr-HR" sz="1600" kern="1200" dirty="0" smtClean="0"/>
            <a:t>()</a:t>
          </a:r>
          <a:endParaRPr lang="hr-HR" sz="1600" kern="1200" dirty="0"/>
        </a:p>
      </dsp:txBody>
      <dsp:txXfrm>
        <a:off x="636048" y="33970"/>
        <a:ext cx="4187113" cy="1000105"/>
      </dsp:txXfrm>
    </dsp:sp>
    <dsp:sp modelId="{70AA1E0E-A6AF-46CF-AA6A-C0D86ED5A3B1}">
      <dsp:nvSpPr>
        <dsp:cNvPr id="0" name=""/>
        <dsp:cNvSpPr/>
      </dsp:nvSpPr>
      <dsp:spPr>
        <a:xfrm rot="5400000">
          <a:off x="2530417" y="1091750"/>
          <a:ext cx="398375" cy="4780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hr-HR" sz="1300" kern="1200"/>
        </a:p>
      </dsp:txBody>
      <dsp:txXfrm rot="-5400000">
        <a:off x="2586189" y="1131588"/>
        <a:ext cx="286831" cy="278863"/>
      </dsp:txXfrm>
    </dsp:sp>
    <dsp:sp modelId="{B152A3ED-5F7B-4259-BA38-A84E84A601C9}">
      <dsp:nvSpPr>
        <dsp:cNvPr id="0" name=""/>
        <dsp:cNvSpPr/>
      </dsp:nvSpPr>
      <dsp:spPr>
        <a:xfrm>
          <a:off x="604933" y="1596359"/>
          <a:ext cx="4249343" cy="10623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hr-HR" sz="1600" kern="1200" dirty="0" err="1" smtClean="0"/>
            <a:t>df</a:t>
          </a:r>
          <a:r>
            <a:rPr lang="hr-HR" sz="1600" kern="1200" dirty="0" smtClean="0"/>
            <a:t>['</a:t>
          </a:r>
          <a:r>
            <a:rPr lang="hr-HR" sz="1600" kern="1200" dirty="0" err="1" smtClean="0"/>
            <a:t>Orbit</a:t>
          </a:r>
          <a:r>
            <a:rPr lang="hr-HR" sz="1600" kern="1200" dirty="0" smtClean="0"/>
            <a:t>'].</a:t>
          </a:r>
          <a:r>
            <a:rPr lang="hr-HR" sz="1600" kern="1200" dirty="0" err="1" smtClean="0"/>
            <a:t>value_counts</a:t>
          </a:r>
          <a:r>
            <a:rPr lang="hr-HR" sz="1600" kern="1200" dirty="0" smtClean="0"/>
            <a:t>()</a:t>
          </a:r>
          <a:endParaRPr lang="hr-HR" sz="1600" kern="1200" dirty="0"/>
        </a:p>
      </dsp:txBody>
      <dsp:txXfrm>
        <a:off x="636048" y="1627474"/>
        <a:ext cx="4187113" cy="1000105"/>
      </dsp:txXfrm>
    </dsp:sp>
    <dsp:sp modelId="{43BE11C9-24D5-4A19-8778-4B62948251CE}">
      <dsp:nvSpPr>
        <dsp:cNvPr id="0" name=""/>
        <dsp:cNvSpPr/>
      </dsp:nvSpPr>
      <dsp:spPr>
        <a:xfrm rot="5400000">
          <a:off x="2530417" y="2685253"/>
          <a:ext cx="398375" cy="4780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hr-HR" sz="1300" kern="1200"/>
        </a:p>
      </dsp:txBody>
      <dsp:txXfrm rot="-5400000">
        <a:off x="2586189" y="2725091"/>
        <a:ext cx="286831" cy="278863"/>
      </dsp:txXfrm>
    </dsp:sp>
    <dsp:sp modelId="{B58A0535-DCD6-4B2E-AF82-01A573A7C0CB}">
      <dsp:nvSpPr>
        <dsp:cNvPr id="0" name=""/>
        <dsp:cNvSpPr/>
      </dsp:nvSpPr>
      <dsp:spPr>
        <a:xfrm>
          <a:off x="604933" y="3189863"/>
          <a:ext cx="4249343" cy="10623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hr-HR" sz="1600" kern="1200" dirty="0" err="1" smtClean="0"/>
            <a:t>landing_outcomes</a:t>
          </a:r>
          <a:r>
            <a:rPr lang="hr-HR" sz="1600" kern="1200" dirty="0" smtClean="0"/>
            <a:t>=</a:t>
          </a:r>
          <a:r>
            <a:rPr lang="hr-HR" sz="1600" kern="1200" dirty="0" err="1" smtClean="0"/>
            <a:t>df</a:t>
          </a:r>
          <a:r>
            <a:rPr lang="hr-HR" sz="1600" kern="1200" dirty="0" smtClean="0"/>
            <a:t>['</a:t>
          </a:r>
          <a:r>
            <a:rPr lang="hr-HR" sz="1600" kern="1200" dirty="0" err="1" smtClean="0"/>
            <a:t>Outcome</a:t>
          </a:r>
          <a:r>
            <a:rPr lang="hr-HR" sz="1600" kern="1200" dirty="0" smtClean="0"/>
            <a:t>'].</a:t>
          </a:r>
          <a:r>
            <a:rPr lang="hr-HR" sz="1600" kern="1200" dirty="0" err="1" smtClean="0"/>
            <a:t>value_counts</a:t>
          </a:r>
          <a:r>
            <a:rPr lang="hr-HR" sz="1600" kern="1200" dirty="0" smtClean="0"/>
            <a:t>()</a:t>
          </a:r>
          <a:endParaRPr lang="hr-HR" sz="1600" kern="1200" dirty="0"/>
        </a:p>
      </dsp:txBody>
      <dsp:txXfrm>
        <a:off x="636048" y="3220978"/>
        <a:ext cx="4187113" cy="1000105"/>
      </dsp:txXfrm>
    </dsp:sp>
    <dsp:sp modelId="{58E5CFD1-F926-4DE4-9E48-49B361902476}">
      <dsp:nvSpPr>
        <dsp:cNvPr id="0" name=""/>
        <dsp:cNvSpPr/>
      </dsp:nvSpPr>
      <dsp:spPr>
        <a:xfrm rot="5400000">
          <a:off x="2530417" y="4278757"/>
          <a:ext cx="398375" cy="4780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hr-HR" sz="1300" kern="1200"/>
        </a:p>
      </dsp:txBody>
      <dsp:txXfrm rot="-5400000">
        <a:off x="2586189" y="4318595"/>
        <a:ext cx="286831" cy="278863"/>
      </dsp:txXfrm>
    </dsp:sp>
    <dsp:sp modelId="{70413AB8-F81E-4A76-B811-C9E91F13AF2C}">
      <dsp:nvSpPr>
        <dsp:cNvPr id="0" name=""/>
        <dsp:cNvSpPr/>
      </dsp:nvSpPr>
      <dsp:spPr>
        <a:xfrm>
          <a:off x="604933" y="4783367"/>
          <a:ext cx="4249343" cy="10623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hr-HR" sz="1600" kern="1200" smtClean="0"/>
            <a:t>df['Class']=landing_class</a:t>
          </a:r>
          <a:endParaRPr lang="hr-HR" sz="1600" kern="1200"/>
        </a:p>
      </dsp:txBody>
      <dsp:txXfrm>
        <a:off x="636048" y="4814482"/>
        <a:ext cx="4187113" cy="10001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2717B9-B2CA-45AC-9B09-07F140E35A1D}">
      <dsp:nvSpPr>
        <dsp:cNvPr id="0" name=""/>
        <dsp:cNvSpPr/>
      </dsp:nvSpPr>
      <dsp:spPr>
        <a:xfrm>
          <a:off x="999064" y="661"/>
          <a:ext cx="2842896" cy="7739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hr-HR" sz="900" kern="1200" dirty="0" smtClean="0"/>
            <a:t>ata['</a:t>
          </a:r>
          <a:r>
            <a:rPr lang="hr-HR" sz="900" kern="1200" dirty="0" err="1" smtClean="0"/>
            <a:t>Class</a:t>
          </a:r>
          <a:r>
            <a:rPr lang="hr-HR" sz="900" kern="1200" dirty="0" smtClean="0"/>
            <a:t>'].</a:t>
          </a:r>
          <a:r>
            <a:rPr lang="hr-HR" sz="900" kern="1200" dirty="0" err="1" smtClean="0"/>
            <a:t>to_numpy</a:t>
          </a:r>
          <a:r>
            <a:rPr lang="hr-HR" sz="900" kern="1200" dirty="0" smtClean="0"/>
            <a:t>()</a:t>
          </a:r>
          <a:endParaRPr lang="hr-HR" sz="900" kern="1200" dirty="0"/>
        </a:p>
      </dsp:txBody>
      <dsp:txXfrm>
        <a:off x="1021731" y="23328"/>
        <a:ext cx="2797562" cy="728572"/>
      </dsp:txXfrm>
    </dsp:sp>
    <dsp:sp modelId="{87DD7A9F-679D-4BA1-8F4F-8B285EC8319B}">
      <dsp:nvSpPr>
        <dsp:cNvPr id="0" name=""/>
        <dsp:cNvSpPr/>
      </dsp:nvSpPr>
      <dsp:spPr>
        <a:xfrm rot="5400000">
          <a:off x="2275405" y="793915"/>
          <a:ext cx="290214" cy="3482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hr-HR" sz="700" kern="1200"/>
        </a:p>
      </dsp:txBody>
      <dsp:txXfrm rot="-5400000">
        <a:off x="2316035" y="822936"/>
        <a:ext cx="208955" cy="203150"/>
      </dsp:txXfrm>
    </dsp:sp>
    <dsp:sp modelId="{66182EF6-A8FB-4A2F-99BE-844EC10FEF0E}">
      <dsp:nvSpPr>
        <dsp:cNvPr id="0" name=""/>
        <dsp:cNvSpPr/>
      </dsp:nvSpPr>
      <dsp:spPr>
        <a:xfrm>
          <a:off x="999064" y="1161520"/>
          <a:ext cx="2842896" cy="7739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hr-HR" sz="900" kern="1200" dirty="0" err="1" smtClean="0"/>
            <a:t>transform</a:t>
          </a:r>
          <a:r>
            <a:rPr lang="hr-HR" sz="900" kern="1200" dirty="0" smtClean="0"/>
            <a:t>=</a:t>
          </a:r>
          <a:r>
            <a:rPr lang="hr-HR" sz="900" kern="1200" dirty="0" err="1" smtClean="0"/>
            <a:t>preprocessing.StandardScaler</a:t>
          </a:r>
          <a:r>
            <a:rPr lang="hr-HR" sz="900" kern="1200" dirty="0" smtClean="0"/>
            <a:t>()</a:t>
          </a:r>
        </a:p>
        <a:p>
          <a:pPr lvl="0" algn="ctr" defTabSz="400050">
            <a:lnSpc>
              <a:spcPct val="90000"/>
            </a:lnSpc>
            <a:spcBef>
              <a:spcPct val="0"/>
            </a:spcBef>
            <a:spcAft>
              <a:spcPct val="35000"/>
            </a:spcAft>
          </a:pPr>
          <a:r>
            <a:rPr lang="hr-HR" sz="900" kern="1200" dirty="0" smtClean="0"/>
            <a:t>X=</a:t>
          </a:r>
          <a:r>
            <a:rPr lang="hr-HR" sz="900" kern="1200" dirty="0" err="1" smtClean="0"/>
            <a:t>transform.fit_transform</a:t>
          </a:r>
          <a:r>
            <a:rPr lang="hr-HR" sz="900" kern="1200" dirty="0" smtClean="0"/>
            <a:t>(X)</a:t>
          </a:r>
          <a:endParaRPr lang="hr-HR" sz="900" kern="1200" dirty="0"/>
        </a:p>
      </dsp:txBody>
      <dsp:txXfrm>
        <a:off x="1021731" y="1184187"/>
        <a:ext cx="2797562" cy="728572"/>
      </dsp:txXfrm>
    </dsp:sp>
    <dsp:sp modelId="{8FD75E55-5B94-4709-8A73-130E248F4CA5}">
      <dsp:nvSpPr>
        <dsp:cNvPr id="0" name=""/>
        <dsp:cNvSpPr/>
      </dsp:nvSpPr>
      <dsp:spPr>
        <a:xfrm rot="5400000">
          <a:off x="2275405" y="1954774"/>
          <a:ext cx="290214" cy="3482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hr-HR" sz="700" kern="1200"/>
        </a:p>
      </dsp:txBody>
      <dsp:txXfrm rot="-5400000">
        <a:off x="2316035" y="1983795"/>
        <a:ext cx="208955" cy="203150"/>
      </dsp:txXfrm>
    </dsp:sp>
    <dsp:sp modelId="{5158B9EB-3ACC-48C1-AB2E-613AD51895AB}">
      <dsp:nvSpPr>
        <dsp:cNvPr id="0" name=""/>
        <dsp:cNvSpPr/>
      </dsp:nvSpPr>
      <dsp:spPr>
        <a:xfrm>
          <a:off x="999064" y="2322380"/>
          <a:ext cx="2842896" cy="7739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hr-HR" sz="900" kern="1200" dirty="0" err="1" smtClean="0"/>
            <a:t>X_train,X_test,Y_train</a:t>
          </a:r>
          <a:r>
            <a:rPr lang="hr-HR" sz="900" kern="1200" dirty="0" smtClean="0"/>
            <a:t>,</a:t>
          </a:r>
        </a:p>
        <a:p>
          <a:pPr lvl="0" algn="ctr" defTabSz="400050">
            <a:lnSpc>
              <a:spcPct val="90000"/>
            </a:lnSpc>
            <a:spcBef>
              <a:spcPct val="0"/>
            </a:spcBef>
            <a:spcAft>
              <a:spcPct val="35000"/>
            </a:spcAft>
          </a:pPr>
          <a:r>
            <a:rPr lang="hr-HR" sz="900" kern="1200" dirty="0" err="1" smtClean="0"/>
            <a:t>Y_test</a:t>
          </a:r>
          <a:r>
            <a:rPr lang="hr-HR" sz="900" kern="1200" dirty="0" smtClean="0"/>
            <a:t>=</a:t>
          </a:r>
          <a:r>
            <a:rPr lang="hr-HR" sz="900" kern="1200" dirty="0" err="1" smtClean="0"/>
            <a:t>train_test_split</a:t>
          </a:r>
          <a:r>
            <a:rPr lang="hr-HR" sz="900" kern="1200" dirty="0" smtClean="0"/>
            <a:t>(</a:t>
          </a:r>
          <a:r>
            <a:rPr lang="hr-HR" sz="900" kern="1200" dirty="0" err="1" smtClean="0"/>
            <a:t>X,Y,test_size</a:t>
          </a:r>
          <a:r>
            <a:rPr lang="hr-HR" sz="900" kern="1200" dirty="0" smtClean="0"/>
            <a:t>=0.2,random_state=2)</a:t>
          </a:r>
          <a:endParaRPr lang="hr-HR" sz="900" kern="1200" dirty="0"/>
        </a:p>
      </dsp:txBody>
      <dsp:txXfrm>
        <a:off x="1021731" y="2345047"/>
        <a:ext cx="2797562" cy="728572"/>
      </dsp:txXfrm>
    </dsp:sp>
    <dsp:sp modelId="{9EC9FBD1-F559-42B2-A972-4B3367DBB945}">
      <dsp:nvSpPr>
        <dsp:cNvPr id="0" name=""/>
        <dsp:cNvSpPr/>
      </dsp:nvSpPr>
      <dsp:spPr>
        <a:xfrm rot="5400000">
          <a:off x="2275405" y="3115634"/>
          <a:ext cx="290214" cy="3482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hr-HR" sz="700" kern="1200"/>
        </a:p>
      </dsp:txBody>
      <dsp:txXfrm rot="-5400000">
        <a:off x="2316035" y="3144655"/>
        <a:ext cx="208955" cy="203150"/>
      </dsp:txXfrm>
    </dsp:sp>
    <dsp:sp modelId="{3133B15B-4121-4DC5-A914-BE20689DCCD5}">
      <dsp:nvSpPr>
        <dsp:cNvPr id="0" name=""/>
        <dsp:cNvSpPr/>
      </dsp:nvSpPr>
      <dsp:spPr>
        <a:xfrm>
          <a:off x="999064" y="3483239"/>
          <a:ext cx="2842896" cy="7739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hr-HR" sz="900" kern="1200" dirty="0" err="1" smtClean="0"/>
            <a:t>lr</a:t>
          </a:r>
          <a:r>
            <a:rPr lang="hr-HR" sz="900" kern="1200" dirty="0" smtClean="0"/>
            <a:t>=</a:t>
          </a:r>
          <a:r>
            <a:rPr lang="hr-HR" sz="900" kern="1200" dirty="0" err="1" smtClean="0"/>
            <a:t>LogisticRegression</a:t>
          </a:r>
          <a:r>
            <a:rPr lang="hr-HR" sz="900" kern="1200" dirty="0" smtClean="0"/>
            <a:t>()</a:t>
          </a:r>
        </a:p>
        <a:p>
          <a:pPr lvl="0" algn="ctr" defTabSz="400050">
            <a:lnSpc>
              <a:spcPct val="90000"/>
            </a:lnSpc>
            <a:spcBef>
              <a:spcPct val="0"/>
            </a:spcBef>
            <a:spcAft>
              <a:spcPct val="35000"/>
            </a:spcAft>
          </a:pPr>
          <a:r>
            <a:rPr lang="hr-HR" sz="900" kern="1200" dirty="0" err="1" smtClean="0"/>
            <a:t>logreg_cv</a:t>
          </a:r>
          <a:r>
            <a:rPr lang="hr-HR" sz="900" kern="1200" dirty="0" smtClean="0"/>
            <a:t>=</a:t>
          </a:r>
          <a:r>
            <a:rPr lang="hr-HR" sz="900" kern="1200" dirty="0" err="1" smtClean="0"/>
            <a:t>GridSearchCV</a:t>
          </a:r>
          <a:r>
            <a:rPr lang="hr-HR" sz="900" kern="1200" dirty="0" smtClean="0"/>
            <a:t>(</a:t>
          </a:r>
          <a:r>
            <a:rPr lang="hr-HR" sz="900" kern="1200" dirty="0" err="1" smtClean="0"/>
            <a:t>lr,parameters,cv</a:t>
          </a:r>
          <a:r>
            <a:rPr lang="hr-HR" sz="900" kern="1200" dirty="0" smtClean="0"/>
            <a:t>=10)</a:t>
          </a:r>
        </a:p>
        <a:p>
          <a:pPr lvl="0" algn="ctr" defTabSz="400050">
            <a:lnSpc>
              <a:spcPct val="90000"/>
            </a:lnSpc>
            <a:spcBef>
              <a:spcPct val="0"/>
            </a:spcBef>
            <a:spcAft>
              <a:spcPct val="35000"/>
            </a:spcAft>
          </a:pPr>
          <a:r>
            <a:rPr lang="hr-HR" sz="900" kern="1200" dirty="0" err="1" smtClean="0"/>
            <a:t>logreg_cv.fit</a:t>
          </a:r>
          <a:r>
            <a:rPr lang="hr-HR" sz="900" kern="1200" dirty="0" smtClean="0"/>
            <a:t>(</a:t>
          </a:r>
          <a:r>
            <a:rPr lang="hr-HR" sz="900" kern="1200" dirty="0" err="1" smtClean="0"/>
            <a:t>X_train,Y_train</a:t>
          </a:r>
          <a:r>
            <a:rPr lang="hr-HR" sz="900" kern="1200" dirty="0" smtClean="0"/>
            <a:t>)</a:t>
          </a:r>
          <a:endParaRPr lang="hr-HR" sz="900" kern="1200" dirty="0"/>
        </a:p>
      </dsp:txBody>
      <dsp:txXfrm>
        <a:off x="1021731" y="3505906"/>
        <a:ext cx="2797562" cy="728572"/>
      </dsp:txXfrm>
    </dsp:sp>
    <dsp:sp modelId="{B829C3F7-9A4E-47F2-B077-B10D130F9A2D}">
      <dsp:nvSpPr>
        <dsp:cNvPr id="0" name=""/>
        <dsp:cNvSpPr/>
      </dsp:nvSpPr>
      <dsp:spPr>
        <a:xfrm rot="5400000">
          <a:off x="2275405" y="4276493"/>
          <a:ext cx="290214" cy="3482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hr-HR" sz="700" kern="1200"/>
        </a:p>
      </dsp:txBody>
      <dsp:txXfrm rot="-5400000">
        <a:off x="2316035" y="4305514"/>
        <a:ext cx="208955" cy="203150"/>
      </dsp:txXfrm>
    </dsp:sp>
    <dsp:sp modelId="{6D69FDA0-79E8-4789-8C27-2AC4EDCDA21A}">
      <dsp:nvSpPr>
        <dsp:cNvPr id="0" name=""/>
        <dsp:cNvSpPr/>
      </dsp:nvSpPr>
      <dsp:spPr>
        <a:xfrm>
          <a:off x="999064" y="4644099"/>
          <a:ext cx="2842896" cy="7739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hr-HR" sz="900" kern="1200" dirty="0" err="1" smtClean="0"/>
            <a:t>plt.barh</a:t>
          </a:r>
          <a:r>
            <a:rPr lang="hr-HR" sz="900" kern="1200" dirty="0" smtClean="0"/>
            <a:t>(</a:t>
          </a:r>
          <a:r>
            <a:rPr lang="hr-HR" sz="900" kern="1200" dirty="0" err="1" smtClean="0"/>
            <a:t>method,accuracy</a:t>
          </a:r>
          <a:r>
            <a:rPr lang="hr-HR" sz="900" kern="1200" dirty="0" smtClean="0"/>
            <a:t>)</a:t>
          </a:r>
        </a:p>
        <a:p>
          <a:pPr lvl="0" algn="ctr" defTabSz="400050">
            <a:lnSpc>
              <a:spcPct val="90000"/>
            </a:lnSpc>
            <a:spcBef>
              <a:spcPct val="0"/>
            </a:spcBef>
            <a:spcAft>
              <a:spcPct val="35000"/>
            </a:spcAft>
          </a:pPr>
          <a:r>
            <a:rPr lang="hr-HR" sz="900" kern="1200" dirty="0" err="1" smtClean="0"/>
            <a:t>plt.xlabel</a:t>
          </a:r>
          <a:r>
            <a:rPr lang="hr-HR" sz="900" kern="1200" dirty="0" smtClean="0"/>
            <a:t>('</a:t>
          </a:r>
          <a:r>
            <a:rPr lang="hr-HR" sz="900" kern="1200" dirty="0" err="1" smtClean="0"/>
            <a:t>Accuracy</a:t>
          </a:r>
          <a:r>
            <a:rPr lang="hr-HR" sz="900" kern="1200" dirty="0" smtClean="0"/>
            <a:t>')</a:t>
          </a:r>
        </a:p>
        <a:p>
          <a:pPr lvl="0" algn="ctr" defTabSz="400050">
            <a:lnSpc>
              <a:spcPct val="90000"/>
            </a:lnSpc>
            <a:spcBef>
              <a:spcPct val="0"/>
            </a:spcBef>
            <a:spcAft>
              <a:spcPct val="35000"/>
            </a:spcAft>
          </a:pPr>
          <a:r>
            <a:rPr lang="hr-HR" sz="900" kern="1200" dirty="0" err="1" smtClean="0"/>
            <a:t>plt.ylabel</a:t>
          </a:r>
          <a:r>
            <a:rPr lang="hr-HR" sz="900" kern="1200" dirty="0" smtClean="0"/>
            <a:t>('</a:t>
          </a:r>
          <a:r>
            <a:rPr lang="hr-HR" sz="900" kern="1200" dirty="0" err="1" smtClean="0"/>
            <a:t>Method</a:t>
          </a:r>
          <a:r>
            <a:rPr lang="hr-HR" sz="900" kern="1200" dirty="0" smtClean="0"/>
            <a:t>')</a:t>
          </a:r>
        </a:p>
        <a:p>
          <a:pPr lvl="0" algn="ctr" defTabSz="400050">
            <a:lnSpc>
              <a:spcPct val="90000"/>
            </a:lnSpc>
            <a:spcBef>
              <a:spcPct val="0"/>
            </a:spcBef>
            <a:spcAft>
              <a:spcPct val="35000"/>
            </a:spcAft>
          </a:pPr>
          <a:r>
            <a:rPr lang="hr-HR" sz="900" kern="1200" dirty="0" err="1" smtClean="0"/>
            <a:t>plt.show</a:t>
          </a:r>
          <a:r>
            <a:rPr lang="hr-HR" sz="900" kern="1200" dirty="0" smtClean="0"/>
            <a:t>()</a:t>
          </a:r>
          <a:endParaRPr lang="hr-HR" sz="900" kern="1200" dirty="0"/>
        </a:p>
      </dsp:txBody>
      <dsp:txXfrm>
        <a:off x="1021731" y="4666766"/>
        <a:ext cx="2797562" cy="728572"/>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2/13/2023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78829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nemelek6/Coursera_Capstone/blob/30fd6d1728a11adec87da914188883618adf45b3/02-data-colection-web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nemelek6/Coursera_Capstone/blob/30fd6d1728a11adec87da914188883618adf45b3/03-spacex-data_wrangling.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nemelek6/Coursera_Capstone/blob/30fd6d1728a11adec87da914188883618adf45b3/05-EDA-with-data-visualis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nemelek6/Coursera_Capstone/blob/30fd6d1728a11adec87da914188883618adf45b3/04-eda-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nemelek6/Coursera_Capstone/blob/30fd6d1728a11adec87da914188883618adf45b3/04-eda-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nemelek6/Coursera_Capstone/blob/30fd6d1728a11adec87da914188883618adf45b3/06-interactive%20_map_analytics_with_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nemelek6/Coursera_Capstone/blob/30fd6d1728a11adec87da914188883618adf45b3/08-Machine_Learning_Prediction.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s://github.com/nemelek6/Coursera_Capstone" TargetMode="External"/><Relationship Id="rId4" Type="http://schemas.openxmlformats.org/officeDocument/2006/relationships/hyperlink" Target="https://www.coursera.org/learn/applied-data-science-capstone/home/welcome"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nemelek6/Coursera_Capstone/blob/30fd6d1728a11adec87da914188883618adf45b3/01-spacex-data-collection-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918956" cy="646331"/>
          </a:xfrm>
          <a:prstGeom prst="rect">
            <a:avLst/>
          </a:prstGeom>
          <a:noFill/>
        </p:spPr>
        <p:txBody>
          <a:bodyPr wrap="square" lIns="91440" tIns="45720" rIns="91440" bIns="45720" rtlCol="0" anchor="t">
            <a:spAutoFit/>
          </a:bodyPr>
          <a:lstStyle/>
          <a:p>
            <a:r>
              <a:rPr lang="hr-HR" dirty="0">
                <a:solidFill>
                  <a:schemeClr val="bg2"/>
                </a:solidFill>
                <a:latin typeface="Abadi"/>
                <a:ea typeface="SF Pro" pitchFamily="2" charset="0"/>
                <a:cs typeface="SF Pro" pitchFamily="2" charset="0"/>
              </a:rPr>
              <a:t>Name: Robert Kelemen</a:t>
            </a:r>
          </a:p>
          <a:p>
            <a:r>
              <a:rPr lang="hr-HR" dirty="0">
                <a:solidFill>
                  <a:schemeClr val="bg2"/>
                </a:solidFill>
                <a:latin typeface="Abadi"/>
                <a:ea typeface="SF Pro" pitchFamily="2" charset="0"/>
                <a:cs typeface="SF Pro" pitchFamily="2" charset="0"/>
              </a:rPr>
              <a:t>Date:12-February-2023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5899494"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Request rocket launch data from its Wikipedia page</a:t>
            </a:r>
            <a:endParaRPr lang="hr-HR"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Extract all column/variable names from the HTML table header</a:t>
            </a:r>
            <a:endParaRPr lang="hr-HR"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Create a data frame by parsing the launch HTML tables</a:t>
            </a:r>
            <a:endParaRPr lang="hr-HR"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Export to CSV file</a:t>
            </a: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r>
              <a:rPr lang="hr-HR" sz="2200" dirty="0">
                <a:solidFill>
                  <a:schemeClr val="accent3">
                    <a:lumMod val="25000"/>
                  </a:schemeClr>
                </a:solidFill>
                <a:latin typeface="Abadi" panose="020B0604020104020204" pitchFamily="34" charset="0"/>
              </a:rPr>
              <a:t>: </a:t>
            </a:r>
            <a:r>
              <a:rPr lang="hr-HR" sz="2200" dirty="0">
                <a:solidFill>
                  <a:schemeClr val="accent3">
                    <a:lumMod val="25000"/>
                  </a:schemeClr>
                </a:solidFill>
                <a:latin typeface="Abadi" panose="020B0604020104020204" pitchFamily="34" charset="0"/>
                <a:hlinkClick r:id="rId3"/>
              </a:rPr>
              <a:t>Data </a:t>
            </a:r>
            <a:r>
              <a:rPr lang="hr-HR" sz="2200" dirty="0" err="1">
                <a:solidFill>
                  <a:schemeClr val="accent3">
                    <a:lumMod val="25000"/>
                  </a:schemeClr>
                </a:solidFill>
                <a:latin typeface="Abadi" panose="020B0604020104020204" pitchFamily="34" charset="0"/>
                <a:hlinkClick r:id="rId3"/>
              </a:rPr>
              <a:t>Collection</a:t>
            </a:r>
            <a:r>
              <a:rPr lang="hr-HR" sz="2200" dirty="0">
                <a:solidFill>
                  <a:schemeClr val="accent3">
                    <a:lumMod val="25000"/>
                  </a:schemeClr>
                </a:solidFill>
                <a:latin typeface="Abadi" panose="020B0604020104020204" pitchFamily="34" charset="0"/>
                <a:hlinkClick r:id="rId3"/>
              </a:rPr>
              <a:t> </a:t>
            </a:r>
            <a:r>
              <a:rPr lang="hr-HR" sz="2200" dirty="0" err="1">
                <a:solidFill>
                  <a:schemeClr val="accent3">
                    <a:lumMod val="25000"/>
                  </a:schemeClr>
                </a:solidFill>
                <a:latin typeface="Abadi" panose="020B0604020104020204" pitchFamily="34" charset="0"/>
                <a:hlinkClick r:id="rId3"/>
              </a:rPr>
              <a:t>With</a:t>
            </a:r>
            <a:r>
              <a:rPr lang="hr-HR" sz="2200" dirty="0">
                <a:solidFill>
                  <a:schemeClr val="accent3">
                    <a:lumMod val="25000"/>
                  </a:schemeClr>
                </a:solidFill>
                <a:latin typeface="Abadi" panose="020B0604020104020204" pitchFamily="34" charset="0"/>
                <a:hlinkClick r:id="rId3"/>
              </a:rPr>
              <a:t> Web </a:t>
            </a:r>
            <a:r>
              <a:rPr lang="hr-HR" sz="2200" dirty="0" err="1">
                <a:solidFill>
                  <a:schemeClr val="accent3">
                    <a:lumMod val="25000"/>
                  </a:schemeClr>
                </a:solidFill>
                <a:latin typeface="Abadi" panose="020B0604020104020204" pitchFamily="34" charset="0"/>
                <a:hlinkClick r:id="rId3"/>
              </a:rPr>
              <a:t>Scrping</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jagram 4"/>
          <p:cNvGraphicFramePr/>
          <p:nvPr>
            <p:extLst>
              <p:ext uri="{D42A27DB-BD31-4B8C-83A1-F6EECF244321}">
                <p14:modId xmlns:p14="http://schemas.microsoft.com/office/powerpoint/2010/main" val="2062553117"/>
              </p:ext>
            </p:extLst>
          </p:nvPr>
        </p:nvGraphicFramePr>
        <p:xfrm>
          <a:off x="6180211" y="926133"/>
          <a:ext cx="6180457" cy="55438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622462" cy="4351338"/>
          </a:xfrm>
          <a:prstGeom prst="rect">
            <a:avLst/>
          </a:prstGeom>
        </p:spPr>
        <p:txBody>
          <a:bodyPr/>
          <a:lstStyle/>
          <a:p>
            <a:r>
              <a:rPr lang="en-US" sz="2200" dirty="0">
                <a:solidFill>
                  <a:schemeClr val="accent3">
                    <a:lumMod val="25000"/>
                  </a:schemeClr>
                </a:solidFill>
                <a:latin typeface="Abadi" panose="020B0604020104020204" pitchFamily="34" charset="0"/>
              </a:rPr>
              <a:t>Calculate the number of launches on each site</a:t>
            </a:r>
            <a:endParaRPr lang="hr-HR"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Calculate the number and occurrence of each orbit</a:t>
            </a:r>
            <a:endParaRPr lang="hr-HR"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Calculate the number and </a:t>
            </a:r>
            <a:r>
              <a:rPr lang="hr-HR" sz="2200" dirty="0" err="1">
                <a:solidFill>
                  <a:schemeClr val="accent3">
                    <a:lumMod val="25000"/>
                  </a:schemeClr>
                </a:solidFill>
                <a:latin typeface="Abadi" panose="020B0604020104020204" pitchFamily="34" charset="0"/>
              </a:rPr>
              <a:t>occurrence</a:t>
            </a:r>
            <a:r>
              <a:rPr lang="en-US" sz="2200" dirty="0">
                <a:solidFill>
                  <a:schemeClr val="accent3">
                    <a:lumMod val="25000"/>
                  </a:schemeClr>
                </a:solidFill>
                <a:latin typeface="Abadi" panose="020B0604020104020204" pitchFamily="34" charset="0"/>
              </a:rPr>
              <a:t> of mission outcome per orbit type</a:t>
            </a:r>
            <a:endParaRPr lang="hr-HR"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Create a landing outcome label from Outcome column using one-hot encoding</a:t>
            </a:r>
            <a:endParaRPr lang="hr-HR"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Export to CSV</a:t>
            </a:r>
            <a:endParaRPr lang="hr-HR"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You need to present your data wrangling process using key phrases and flowcharts</a:t>
            </a:r>
          </a:p>
          <a:p>
            <a:r>
              <a:rPr lang="en-US" sz="2200" dirty="0">
                <a:solidFill>
                  <a:schemeClr val="accent3">
                    <a:lumMod val="25000"/>
                  </a:schemeClr>
                </a:solidFill>
                <a:latin typeface="Abadi" panose="020B0604020104020204" pitchFamily="34" charset="0"/>
              </a:rPr>
              <a:t>GitHub URL</a:t>
            </a:r>
            <a:r>
              <a:rPr lang="hr-HR"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3"/>
              </a:rPr>
              <a:t>Exploratory</a:t>
            </a:r>
            <a:r>
              <a:rPr lang="hr-HR" sz="2200" dirty="0">
                <a:solidFill>
                  <a:schemeClr val="accent3">
                    <a:lumMod val="25000"/>
                  </a:schemeClr>
                </a:solidFill>
                <a:latin typeface="Abadi" panose="020B0604020104020204" pitchFamily="34" charset="0"/>
                <a:hlinkClick r:id="rId3"/>
              </a:rPr>
              <a:t> Data </a:t>
            </a:r>
            <a:r>
              <a:rPr lang="en-US" sz="2200" dirty="0">
                <a:solidFill>
                  <a:schemeClr val="accent3">
                    <a:lumMod val="25000"/>
                  </a:schemeClr>
                </a:solidFill>
                <a:latin typeface="Abadi" panose="020B0604020104020204" pitchFamily="34" charset="0"/>
                <a:hlinkClick r:id="rId3"/>
              </a:rPr>
              <a:t>Analysis</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jagram 1"/>
          <p:cNvGraphicFramePr/>
          <p:nvPr>
            <p:extLst>
              <p:ext uri="{D42A27DB-BD31-4B8C-83A1-F6EECF244321}">
                <p14:modId xmlns:p14="http://schemas.microsoft.com/office/powerpoint/2010/main" val="3206388018"/>
              </p:ext>
            </p:extLst>
          </p:nvPr>
        </p:nvGraphicFramePr>
        <p:xfrm>
          <a:off x="6732789" y="692357"/>
          <a:ext cx="5459211" cy="584855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Scatter plots:  Scatter plots were used to represent the relationship between two variables. Different sets of features were compared such as Flight Number vs. Launch Site, Payload vs. Launch Site, Flight Number vs. Orbit Type and Payload vs. Orbit Type.</a:t>
            </a:r>
          </a:p>
          <a:p>
            <a:pPr>
              <a:lnSpc>
                <a:spcPct val="100000"/>
              </a:lnSpc>
              <a:spcBef>
                <a:spcPts val="1400"/>
              </a:spcBef>
            </a:pPr>
            <a:r>
              <a:rPr lang="en-US" sz="2200" dirty="0">
                <a:solidFill>
                  <a:schemeClr val="accent3">
                    <a:lumMod val="25000"/>
                  </a:schemeClr>
                </a:solidFill>
                <a:latin typeface="Abadi"/>
              </a:rPr>
              <a:t>Bar chart:  Bar charts were used makes it easy to compare values between multiple groups at a glance. The x-axis represents a category and the y-axis represents a discrete value. Bar charts were used to compare the Success Rate  for different Orbit Types</a:t>
            </a:r>
          </a:p>
          <a:p>
            <a:pPr>
              <a:lnSpc>
                <a:spcPct val="100000"/>
              </a:lnSpc>
              <a:spcBef>
                <a:spcPts val="1400"/>
              </a:spcBef>
            </a:pPr>
            <a:r>
              <a:rPr lang="en-US" sz="2200" dirty="0">
                <a:solidFill>
                  <a:schemeClr val="accent3">
                    <a:lumMod val="25000"/>
                  </a:schemeClr>
                </a:solidFill>
                <a:latin typeface="Abadi"/>
              </a:rPr>
              <a:t>Line chart:  Line charts are useful for  showing data trends over time. A line chart was used to show Success Rate over a certain number of Years.</a:t>
            </a:r>
          </a:p>
          <a:p>
            <a:pPr>
              <a:lnSpc>
                <a:spcPct val="100000"/>
              </a:lnSpc>
              <a:spcBef>
                <a:spcPts val="1400"/>
              </a:spcBef>
            </a:pPr>
            <a:r>
              <a:rPr lang="en-US" sz="2200" dirty="0">
                <a:solidFill>
                  <a:schemeClr val="accent3">
                    <a:lumMod val="25000"/>
                  </a:schemeClr>
                </a:solidFill>
                <a:latin typeface="Abadi"/>
              </a:rPr>
              <a:t>GitHub URL:  </a:t>
            </a:r>
            <a:r>
              <a:rPr lang="en-US" sz="2200" dirty="0">
                <a:solidFill>
                  <a:schemeClr val="accent3">
                    <a:lumMod val="25000"/>
                  </a:schemeClr>
                </a:solidFill>
                <a:latin typeface="Abadi"/>
                <a:hlinkClick r:id="rId3"/>
              </a:rPr>
              <a:t>EDA with Data </a:t>
            </a:r>
            <a:r>
              <a:rPr lang="en-US" sz="2200" dirty="0" err="1">
                <a:solidFill>
                  <a:schemeClr val="accent3">
                    <a:lumMod val="25000"/>
                  </a:schemeClr>
                </a:solidFill>
                <a:latin typeface="Abadi"/>
                <a:hlinkClick r:id="rId3"/>
              </a:rPr>
              <a:t>Visualisation</a:t>
            </a:r>
            <a:endParaRPr lang="en-US" sz="2200" dirty="0">
              <a:solidFill>
                <a:schemeClr val="accent3">
                  <a:lumMod val="25000"/>
                </a:schemeClr>
              </a:solidFill>
              <a:latin typeface="Abadi"/>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lnSpc>
                <a:spcPct val="100000"/>
              </a:lnSpc>
              <a:spcBef>
                <a:spcPts val="1400"/>
              </a:spcBef>
              <a:buNone/>
            </a:pPr>
            <a:r>
              <a:rPr lang="hr-HR" sz="2200" dirty="0">
                <a:solidFill>
                  <a:schemeClr val="accent3">
                    <a:lumMod val="25000"/>
                  </a:schemeClr>
                </a:solidFill>
                <a:latin typeface="Abadi"/>
              </a:rPr>
              <a:t>SQL </a:t>
            </a:r>
            <a:r>
              <a:rPr lang="hr-HR" sz="2200" dirty="0" err="1">
                <a:solidFill>
                  <a:schemeClr val="accent3">
                    <a:lumMod val="25000"/>
                  </a:schemeClr>
                </a:solidFill>
                <a:latin typeface="Abadi"/>
              </a:rPr>
              <a:t>Queries</a:t>
            </a:r>
            <a:r>
              <a:rPr lang="hr-HR" sz="2200" dirty="0">
                <a:solidFill>
                  <a:schemeClr val="accent3">
                    <a:lumMod val="25000"/>
                  </a:schemeClr>
                </a:solidFill>
                <a:latin typeface="Abadi"/>
              </a:rPr>
              <a:t> </a:t>
            </a:r>
            <a:r>
              <a:rPr lang="hr-HR" sz="2200" dirty="0" err="1">
                <a:solidFill>
                  <a:schemeClr val="accent3">
                    <a:lumMod val="25000"/>
                  </a:schemeClr>
                </a:solidFill>
                <a:latin typeface="Abadi"/>
              </a:rPr>
              <a:t>were</a:t>
            </a:r>
            <a:r>
              <a:rPr lang="hr-HR" sz="2200" dirty="0">
                <a:solidFill>
                  <a:schemeClr val="accent3">
                    <a:lumMod val="25000"/>
                  </a:schemeClr>
                </a:solidFill>
                <a:latin typeface="Abadi"/>
              </a:rPr>
              <a:t> </a:t>
            </a:r>
            <a:r>
              <a:rPr lang="hr-HR" sz="2200" dirty="0" err="1">
                <a:solidFill>
                  <a:schemeClr val="accent3">
                    <a:lumMod val="25000"/>
                  </a:schemeClr>
                </a:solidFill>
                <a:latin typeface="Abadi"/>
              </a:rPr>
              <a:t>sue</a:t>
            </a:r>
            <a:r>
              <a:rPr lang="hr-HR" sz="2200" dirty="0">
                <a:solidFill>
                  <a:schemeClr val="accent3">
                    <a:lumMod val="25000"/>
                  </a:schemeClr>
                </a:solidFill>
                <a:latin typeface="Abadi"/>
              </a:rPr>
              <a:t> to </a:t>
            </a:r>
            <a:r>
              <a:rPr lang="hr-HR" sz="2200" dirty="0" err="1">
                <a:solidFill>
                  <a:schemeClr val="accent3">
                    <a:lumMod val="25000"/>
                  </a:schemeClr>
                </a:solidFill>
                <a:latin typeface="Abadi"/>
              </a:rPr>
              <a:t>solve</a:t>
            </a:r>
            <a:r>
              <a:rPr lang="hr-HR" sz="2200" dirty="0">
                <a:solidFill>
                  <a:schemeClr val="accent3">
                    <a:lumMod val="25000"/>
                  </a:schemeClr>
                </a:solidFill>
                <a:latin typeface="Abadi"/>
              </a:rPr>
              <a:t> </a:t>
            </a:r>
            <a:r>
              <a:rPr lang="hr-HR" sz="2200" dirty="0" err="1">
                <a:solidFill>
                  <a:schemeClr val="accent3">
                    <a:lumMod val="25000"/>
                  </a:schemeClr>
                </a:solidFill>
                <a:latin typeface="Abadi"/>
              </a:rPr>
              <a:t>following</a:t>
            </a:r>
            <a:r>
              <a:rPr lang="hr-HR" sz="2200" dirty="0">
                <a:solidFill>
                  <a:schemeClr val="accent3">
                    <a:lumMod val="25000"/>
                  </a:schemeClr>
                </a:solidFill>
                <a:latin typeface="Abadi"/>
              </a:rPr>
              <a:t> </a:t>
            </a:r>
            <a:r>
              <a:rPr lang="hr-HR" sz="2200" dirty="0" err="1">
                <a:solidFill>
                  <a:schemeClr val="accent3">
                    <a:lumMod val="25000"/>
                  </a:schemeClr>
                </a:solidFill>
                <a:latin typeface="Abadi"/>
              </a:rPr>
              <a:t>tasks</a:t>
            </a:r>
            <a:r>
              <a:rPr lang="hr-HR"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panose="020B0604020104020204" pitchFamily="34" charset="0"/>
              </a:rPr>
              <a:t>Display the names of the unique launch sites in the space mission</a:t>
            </a:r>
            <a:endParaRPr lang="hr-HR"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Display 5 records where launch sites begin with the string 'CCA’</a:t>
            </a:r>
            <a:endParaRPr lang="hr-HR"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Display the total payload mass carried by boosters launched by NASA (CRS)</a:t>
            </a:r>
            <a:endParaRPr lang="hr-HR"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Display average payload mass carried by booster version F9 v1.1</a:t>
            </a:r>
            <a:endParaRPr lang="hr-HR"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List the date when the first </a:t>
            </a:r>
            <a:r>
              <a:rPr lang="en-US" sz="2200" dirty="0" err="1">
                <a:solidFill>
                  <a:schemeClr val="accent3">
                    <a:lumMod val="25000"/>
                  </a:schemeClr>
                </a:solidFill>
                <a:latin typeface="Abadi" panose="020B0604020104020204" pitchFamily="34" charset="0"/>
              </a:rPr>
              <a:t>succesful</a:t>
            </a:r>
            <a:r>
              <a:rPr lang="en-US" sz="2200" dirty="0">
                <a:solidFill>
                  <a:schemeClr val="accent3">
                    <a:lumMod val="25000"/>
                  </a:schemeClr>
                </a:solidFill>
                <a:latin typeface="Abadi" panose="020B0604020104020204" pitchFamily="34" charset="0"/>
              </a:rPr>
              <a:t> landing outcome in ground pad was </a:t>
            </a:r>
            <a:r>
              <a:rPr lang="en-US" sz="2200" dirty="0" err="1">
                <a:solidFill>
                  <a:schemeClr val="accent3">
                    <a:lumMod val="25000"/>
                  </a:schemeClr>
                </a:solidFill>
                <a:latin typeface="Abadi" panose="020B0604020104020204" pitchFamily="34" charset="0"/>
              </a:rPr>
              <a:t>acheived</a:t>
            </a:r>
            <a:r>
              <a:rPr lang="en-US" sz="2200" dirty="0">
                <a:solidFill>
                  <a:schemeClr val="accent3">
                    <a:lumMod val="25000"/>
                  </a:schemeClr>
                </a:solidFill>
                <a:latin typeface="Abadi" panose="020B0604020104020204" pitchFamily="34" charset="0"/>
              </a:rPr>
              <a:t>.</a:t>
            </a:r>
            <a:endParaRPr lang="hr-HR"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boosters which have success in drone ship and have payload mass greater than 4000 but less than 6000</a:t>
            </a:r>
            <a:endParaRPr lang="hr-HR"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EDA with SQL </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r>
              <a:rPr lang="hr-HR" dirty="0">
                <a:solidFill>
                  <a:srgbClr val="0B49CB"/>
                </a:solidFill>
                <a:latin typeface="Abadi"/>
              </a:rPr>
              <a:t> (1/2)</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List the total number of successful and failure mission outcomes</a:t>
            </a:r>
            <a:endParaRPr lang="hr-HR"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a:t>
            </a:r>
            <a:r>
              <a:rPr lang="en-US" sz="2200" dirty="0" err="1">
                <a:solidFill>
                  <a:schemeClr val="accent3">
                    <a:lumMod val="25000"/>
                  </a:schemeClr>
                </a:solidFill>
                <a:latin typeface="Abadi" panose="020B0604020104020204" pitchFamily="34" charset="0"/>
              </a:rPr>
              <a:t>booster_versions</a:t>
            </a:r>
            <a:r>
              <a:rPr lang="en-US" sz="2200" dirty="0">
                <a:solidFill>
                  <a:schemeClr val="accent3">
                    <a:lumMod val="25000"/>
                  </a:schemeClr>
                </a:solidFill>
                <a:latin typeface="Abadi" panose="020B0604020104020204" pitchFamily="34" charset="0"/>
              </a:rPr>
              <a:t> which have carried the maximum payload mass. </a:t>
            </a:r>
            <a:endParaRPr lang="hr-HR"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List the records which will display the month names, failure </a:t>
            </a:r>
            <a:r>
              <a:rPr lang="en-US" sz="2200" dirty="0" err="1">
                <a:solidFill>
                  <a:schemeClr val="accent3">
                    <a:lumMod val="25000"/>
                  </a:schemeClr>
                </a:solidFill>
                <a:latin typeface="Abadi" panose="020B0604020104020204" pitchFamily="34" charset="0"/>
              </a:rPr>
              <a:t>landing_outcomes</a:t>
            </a:r>
            <a:r>
              <a:rPr lang="en-US" sz="2200" dirty="0">
                <a:solidFill>
                  <a:schemeClr val="accent3">
                    <a:lumMod val="25000"/>
                  </a:schemeClr>
                </a:solidFill>
                <a:latin typeface="Abadi" panose="020B0604020104020204" pitchFamily="34" charset="0"/>
              </a:rPr>
              <a:t> in drone ship ,booster versions,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for the months in year 2015.</a:t>
            </a:r>
            <a:endParaRPr lang="hr-HR"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Rank the count of successful </a:t>
            </a:r>
            <a:r>
              <a:rPr lang="en-US" sz="2200" dirty="0" err="1">
                <a:solidFill>
                  <a:schemeClr val="accent3">
                    <a:lumMod val="25000"/>
                  </a:schemeClr>
                </a:solidFill>
                <a:latin typeface="Abadi" panose="020B0604020104020204" pitchFamily="34" charset="0"/>
              </a:rPr>
              <a:t>landing_outcomes</a:t>
            </a:r>
            <a:r>
              <a:rPr lang="en-US" sz="2200" dirty="0">
                <a:solidFill>
                  <a:schemeClr val="accent3">
                    <a:lumMod val="25000"/>
                  </a:schemeClr>
                </a:solidFill>
                <a:latin typeface="Abadi" panose="020B0604020104020204" pitchFamily="34" charset="0"/>
              </a:rPr>
              <a:t> between the date 04-06-2010 and 20-03-2017 in descending order.</a:t>
            </a:r>
          </a:p>
          <a:p>
            <a:pPr>
              <a:lnSpc>
                <a:spcPct val="100000"/>
              </a:lnSpc>
              <a:spcBef>
                <a:spcPts val="1400"/>
              </a:spcBef>
            </a:pPr>
            <a:endParaRPr lang="hr-HR"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EDA with SQL </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r>
              <a:rPr lang="hr-HR" dirty="0">
                <a:solidFill>
                  <a:srgbClr val="0B49CB"/>
                </a:solidFill>
                <a:latin typeface="Abadi"/>
              </a:rPr>
              <a:t> (2/2)</a:t>
            </a:r>
            <a:endParaRPr lang="en-US" dirty="0">
              <a:solidFill>
                <a:srgbClr val="0B49CB"/>
              </a:solidFill>
            </a:endParaRPr>
          </a:p>
        </p:txBody>
      </p:sp>
    </p:spTree>
    <p:extLst>
      <p:ext uri="{BB962C8B-B14F-4D97-AF65-F5344CB8AC3E}">
        <p14:creationId xmlns:p14="http://schemas.microsoft.com/office/powerpoint/2010/main" val="14062300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Objects were</a:t>
            </a:r>
            <a:r>
              <a:rPr lang="hr-HR"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created and added to a Folium map. Marker objects were used to show all launch sites on a map </a:t>
            </a:r>
            <a:r>
              <a:rPr lang="hr-HR" sz="2200" dirty="0" err="1">
                <a:solidFill>
                  <a:schemeClr val="accent3">
                    <a:lumMod val="25000"/>
                  </a:schemeClr>
                </a:solidFill>
                <a:latin typeface="Abadi" panose="020B0604020104020204" pitchFamily="34" charset="0"/>
              </a:rPr>
              <a:t>and</a:t>
            </a:r>
            <a:r>
              <a:rPr lang="en-US" sz="2200" dirty="0">
                <a:solidFill>
                  <a:schemeClr val="accent3">
                    <a:lumMod val="25000"/>
                  </a:schemeClr>
                </a:solidFill>
                <a:latin typeface="Abadi" panose="020B0604020104020204" pitchFamily="34" charset="0"/>
              </a:rPr>
              <a:t> the successful/failed launches for each site on the map. Line objects were used to calculate the distances between a launch site to its proximities</a:t>
            </a:r>
          </a:p>
          <a:p>
            <a:pPr>
              <a:lnSpc>
                <a:spcPct val="100000"/>
              </a:lnSpc>
              <a:spcBef>
                <a:spcPts val="1400"/>
              </a:spcBef>
            </a:pPr>
            <a:r>
              <a:rPr lang="hr-HR" sz="2200" dirty="0">
                <a:solidFill>
                  <a:schemeClr val="accent3">
                    <a:lumMod val="25000"/>
                  </a:schemeClr>
                </a:solidFill>
                <a:latin typeface="Abadi" panose="020B0604020104020204" pitchFamily="34" charset="0"/>
              </a:rPr>
              <a:t>F</a:t>
            </a:r>
            <a:r>
              <a:rPr lang="en-US" sz="2200" dirty="0" err="1">
                <a:solidFill>
                  <a:schemeClr val="accent3">
                    <a:lumMod val="25000"/>
                  </a:schemeClr>
                </a:solidFill>
                <a:latin typeface="Abadi" panose="020B0604020104020204" pitchFamily="34" charset="0"/>
              </a:rPr>
              <a:t>ollowing</a:t>
            </a:r>
            <a:r>
              <a:rPr lang="en-US" sz="2200" dirty="0">
                <a:solidFill>
                  <a:schemeClr val="accent3">
                    <a:lumMod val="25000"/>
                  </a:schemeClr>
                </a:solidFill>
                <a:latin typeface="Abadi" panose="020B0604020104020204" pitchFamily="34" charset="0"/>
              </a:rPr>
              <a:t> geographical patterns about launch sites are found</a:t>
            </a:r>
            <a:r>
              <a:rPr lang="hr-HR" sz="2200" dirty="0">
                <a:solidFill>
                  <a:schemeClr val="accent3">
                    <a:lumMod val="25000"/>
                  </a:schemeClr>
                </a:solidFill>
                <a:latin typeface="Abadi" panose="020B0604020104020204" pitchFamily="34" charset="0"/>
              </a:rPr>
              <a:t> </a:t>
            </a:r>
            <a:r>
              <a:rPr lang="hr-HR" sz="2200" dirty="0" err="1">
                <a:solidFill>
                  <a:schemeClr val="accent3">
                    <a:lumMod val="25000"/>
                  </a:schemeClr>
                </a:solidFill>
                <a:latin typeface="Abadi" panose="020B0604020104020204" pitchFamily="34" charset="0"/>
              </a:rPr>
              <a:t>using</a:t>
            </a:r>
            <a:r>
              <a:rPr lang="hr-HR" sz="2200" dirty="0">
                <a:solidFill>
                  <a:schemeClr val="accent3">
                    <a:lumMod val="25000"/>
                  </a:schemeClr>
                </a:solidFill>
                <a:latin typeface="Abadi" panose="020B0604020104020204" pitchFamily="34" charset="0"/>
              </a:rPr>
              <a:t> </a:t>
            </a:r>
            <a:r>
              <a:rPr lang="hr-HR" sz="2200" dirty="0" err="1">
                <a:solidFill>
                  <a:schemeClr val="accent3">
                    <a:lumMod val="25000"/>
                  </a:schemeClr>
                </a:solidFill>
                <a:latin typeface="Abadi" panose="020B0604020104020204" pitchFamily="34" charset="0"/>
              </a:rPr>
              <a:t>these</a:t>
            </a:r>
            <a:r>
              <a:rPr lang="hr-HR" sz="2200" dirty="0">
                <a:solidFill>
                  <a:schemeClr val="accent3">
                    <a:lumMod val="25000"/>
                  </a:schemeClr>
                </a:solidFill>
                <a:latin typeface="Abadi" panose="020B0604020104020204" pitchFamily="34" charset="0"/>
              </a:rPr>
              <a:t> </a:t>
            </a:r>
            <a:r>
              <a:rPr lang="hr-HR" sz="2200" dirty="0" err="1">
                <a:solidFill>
                  <a:schemeClr val="accent3">
                    <a:lumMod val="25000"/>
                  </a:schemeClr>
                </a:solidFill>
                <a:latin typeface="Abadi" panose="020B0604020104020204" pitchFamily="34" charset="0"/>
              </a:rPr>
              <a:t>objects</a:t>
            </a:r>
            <a:r>
              <a:rPr lang="en-US" sz="22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in close proximity to railways? Yes</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in close proximity to highways? Yes</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in close proximity to coastline? Yes</a:t>
            </a:r>
          </a:p>
          <a:p>
            <a:pPr lvl="1">
              <a:lnSpc>
                <a:spcPct val="100000"/>
              </a:lnSpc>
              <a:spcBef>
                <a:spcPts val="1400"/>
              </a:spcBef>
            </a:pPr>
            <a:r>
              <a:rPr lang="en-US" sz="1800" dirty="0">
                <a:solidFill>
                  <a:schemeClr val="accent3">
                    <a:lumMod val="25000"/>
                  </a:schemeClr>
                </a:solidFill>
                <a:latin typeface="Abadi" panose="020B0604020104020204" pitchFamily="34" charset="0"/>
              </a:rPr>
              <a:t>Do launch sites keep certain distance away from cities? Yes</a:t>
            </a: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r>
              <a:rPr lang="hr-HR"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 </a:t>
            </a:r>
            <a:r>
              <a:rPr lang="hr-HR" sz="2200" dirty="0" err="1">
                <a:solidFill>
                  <a:schemeClr val="accent3">
                    <a:lumMod val="25000"/>
                  </a:schemeClr>
                </a:solidFill>
                <a:latin typeface="Abadi" panose="020B0604020104020204" pitchFamily="34" charset="0"/>
                <a:hlinkClick r:id="rId3"/>
              </a:rPr>
              <a:t>Interactive</a:t>
            </a:r>
            <a:r>
              <a:rPr lang="hr-HR" sz="2200" dirty="0">
                <a:solidFill>
                  <a:schemeClr val="accent3">
                    <a:lumMod val="25000"/>
                  </a:schemeClr>
                </a:solidFill>
                <a:latin typeface="Abadi" panose="020B0604020104020204" pitchFamily="34" charset="0"/>
                <a:hlinkClick r:id="rId3"/>
              </a:rPr>
              <a:t> </a:t>
            </a:r>
            <a:r>
              <a:rPr lang="hr-HR" sz="2200" dirty="0" err="1">
                <a:solidFill>
                  <a:schemeClr val="accent3">
                    <a:lumMod val="25000"/>
                  </a:schemeClr>
                </a:solidFill>
                <a:latin typeface="Abadi" panose="020B0604020104020204" pitchFamily="34" charset="0"/>
                <a:hlinkClick r:id="rId3"/>
              </a:rPr>
              <a:t>Map</a:t>
            </a:r>
            <a:r>
              <a:rPr lang="hr-HR" sz="2200" dirty="0">
                <a:solidFill>
                  <a:schemeClr val="accent3">
                    <a:lumMod val="25000"/>
                  </a:schemeClr>
                </a:solidFill>
                <a:latin typeface="Abadi" panose="020B0604020104020204" pitchFamily="34" charset="0"/>
                <a:hlinkClick r:id="rId3"/>
              </a:rPr>
              <a:t> </a:t>
            </a:r>
            <a:r>
              <a:rPr lang="en-US" sz="2200" dirty="0">
                <a:solidFill>
                  <a:schemeClr val="accent3">
                    <a:lumMod val="25000"/>
                  </a:schemeClr>
                </a:solidFill>
                <a:latin typeface="Abadi" panose="020B0604020104020204" pitchFamily="34" charset="0"/>
                <a:hlinkClick r:id="rId3"/>
              </a:rPr>
              <a:t>with</a:t>
            </a:r>
            <a:r>
              <a:rPr lang="hr-HR" sz="2200" dirty="0">
                <a:solidFill>
                  <a:schemeClr val="accent3">
                    <a:lumMod val="25000"/>
                  </a:schemeClr>
                </a:solidFill>
                <a:latin typeface="Abadi" panose="020B0604020104020204" pitchFamily="34" charset="0"/>
                <a:hlinkClick r:id="rId3"/>
              </a:rPr>
              <a:t> </a:t>
            </a:r>
            <a:r>
              <a:rPr lang="en-US" sz="2200" dirty="0">
                <a:solidFill>
                  <a:schemeClr val="accent3">
                    <a:lumMod val="25000"/>
                  </a:schemeClr>
                </a:solidFill>
                <a:latin typeface="Abadi" panose="020B0604020104020204" pitchFamily="34" charset="0"/>
                <a:hlinkClick r:id="rId3"/>
              </a:rPr>
              <a:t>Folium</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dashboard application contains two charts:</a:t>
            </a:r>
          </a:p>
          <a:p>
            <a:pPr>
              <a:lnSpc>
                <a:spcPct val="100000"/>
              </a:lnSpc>
              <a:spcBef>
                <a:spcPts val="1400"/>
              </a:spcBef>
            </a:pPr>
            <a:r>
              <a:rPr lang="en-US" sz="2200" dirty="0">
                <a:solidFill>
                  <a:schemeClr val="accent3">
                    <a:lumMod val="25000"/>
                  </a:schemeClr>
                </a:solidFill>
                <a:latin typeface="Abadi" panose="020B0604020104020204" pitchFamily="34" charset="0"/>
              </a:rPr>
              <a:t> A pie chart that shows the successful launch by each site. This chart is useful as you can visualize the distribution of landing outcomes across all launch sites or show the success rate of launches on individual sites.</a:t>
            </a:r>
          </a:p>
          <a:p>
            <a:pPr>
              <a:lnSpc>
                <a:spcPct val="100000"/>
              </a:lnSpc>
              <a:spcBef>
                <a:spcPts val="1400"/>
              </a:spcBef>
            </a:pPr>
            <a:r>
              <a:rPr lang="en-US" sz="2200" dirty="0">
                <a:solidFill>
                  <a:schemeClr val="accent3">
                    <a:lumMod val="25000"/>
                  </a:schemeClr>
                </a:solidFill>
                <a:latin typeface="Abadi" panose="020B0604020104020204" pitchFamily="34" charset="0"/>
              </a:rPr>
              <a:t> A scatter chart that shows the relationship between landing outcomes an the payload mass of different boosters. The dashboard takes two inputs, namely the site(s) and payload mass. This chart is useful as you can visualize how different variables affect the landing outcomes,</a:t>
            </a:r>
          </a:p>
          <a:p>
            <a:pPr>
              <a:lnSpc>
                <a:spcPct val="100000"/>
              </a:lnSpc>
              <a:spcBef>
                <a:spcPts val="1400"/>
              </a:spcBef>
            </a:pPr>
            <a:r>
              <a:rPr lang="en-US" sz="2200" dirty="0">
                <a:solidFill>
                  <a:schemeClr val="accent3">
                    <a:lumMod val="25000"/>
                  </a:schemeClr>
                </a:solidFill>
                <a:latin typeface="Abadi" panose="020B0604020104020204" pitchFamily="34" charset="0"/>
              </a:rPr>
              <a:t>GitHub URL : </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42928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Create column for “Class”</a:t>
            </a:r>
            <a:endParaRPr lang="hr-HR" sz="2200" dirty="0">
              <a:solidFill>
                <a:schemeClr val="accent3">
                  <a:lumMod val="25000"/>
                </a:schemeClr>
              </a:solidFill>
              <a:latin typeface="Abadi" panose="020B0604020104020204" pitchFamily="34" charset="0"/>
            </a:endParaRPr>
          </a:p>
          <a:p>
            <a:pPr>
              <a:lnSpc>
                <a:spcPct val="100000"/>
              </a:lnSpc>
              <a:spcBef>
                <a:spcPts val="1400"/>
              </a:spcBef>
            </a:pPr>
            <a:r>
              <a:rPr lang="hr-HR" sz="2200" dirty="0" err="1">
                <a:solidFill>
                  <a:schemeClr val="accent3">
                    <a:lumMod val="25000"/>
                  </a:schemeClr>
                </a:solidFill>
                <a:latin typeface="Abadi" panose="020B0604020104020204" pitchFamily="34" charset="0"/>
              </a:rPr>
              <a:t>Standardizing</a:t>
            </a:r>
            <a:r>
              <a:rPr lang="hr-HR" sz="2200" dirty="0">
                <a:solidFill>
                  <a:schemeClr val="accent3">
                    <a:lumMod val="25000"/>
                  </a:schemeClr>
                </a:solidFill>
                <a:latin typeface="Abadi" panose="020B0604020104020204" pitchFamily="34" charset="0"/>
              </a:rPr>
              <a:t> </a:t>
            </a:r>
            <a:r>
              <a:rPr lang="hr-HR" sz="2200" dirty="0" err="1">
                <a:solidFill>
                  <a:schemeClr val="accent3">
                    <a:lumMod val="25000"/>
                  </a:schemeClr>
                </a:solidFill>
                <a:latin typeface="Abadi" panose="020B0604020104020204" pitchFamily="34" charset="0"/>
              </a:rPr>
              <a:t>the</a:t>
            </a:r>
            <a:r>
              <a:rPr lang="hr-HR" sz="2200" dirty="0">
                <a:solidFill>
                  <a:schemeClr val="accent3">
                    <a:lumMod val="25000"/>
                  </a:schemeClr>
                </a:solidFill>
                <a:latin typeface="Abadi" panose="020B0604020104020204" pitchFamily="34" charset="0"/>
              </a:rPr>
              <a:t> </a:t>
            </a:r>
            <a:r>
              <a:rPr lang="hr-HR" sz="2200" dirty="0" smtClean="0">
                <a:solidFill>
                  <a:schemeClr val="accent3">
                    <a:lumMod val="25000"/>
                  </a:schemeClr>
                </a:solidFill>
                <a:latin typeface="Abadi" panose="020B0604020104020204" pitchFamily="34" charset="0"/>
              </a:rPr>
              <a:t>data</a:t>
            </a:r>
            <a:endParaRPr lang="hr-HR"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Split </a:t>
            </a:r>
            <a:r>
              <a:rPr lang="hr-HR" sz="2200" dirty="0" err="1">
                <a:solidFill>
                  <a:schemeClr val="accent3">
                    <a:lumMod val="25000"/>
                  </a:schemeClr>
                </a:solidFill>
                <a:latin typeface="Abadi" panose="020B0604020104020204" pitchFamily="34" charset="0"/>
              </a:rPr>
              <a:t>into</a:t>
            </a:r>
            <a:r>
              <a:rPr lang="en-US" sz="2200" dirty="0">
                <a:solidFill>
                  <a:schemeClr val="accent3">
                    <a:lumMod val="25000"/>
                  </a:schemeClr>
                </a:solidFill>
                <a:latin typeface="Abadi" panose="020B0604020104020204" pitchFamily="34" charset="0"/>
              </a:rPr>
              <a:t> training and test set</a:t>
            </a:r>
            <a:endParaRPr lang="hr-HR"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best Hyperparameter for SVM, Decision Trees, K-Nearest </a:t>
            </a:r>
            <a:r>
              <a:rPr lang="en-US" sz="2200" dirty="0" err="1">
                <a:solidFill>
                  <a:schemeClr val="accent3">
                    <a:lumMod val="25000"/>
                  </a:schemeClr>
                </a:solidFill>
                <a:latin typeface="Abadi" panose="020B0604020104020204" pitchFamily="34" charset="0"/>
              </a:rPr>
              <a:t>Neighbours</a:t>
            </a:r>
            <a:r>
              <a:rPr lang="en-US" sz="2200" dirty="0">
                <a:solidFill>
                  <a:schemeClr val="accent3">
                    <a:lumMod val="25000"/>
                  </a:schemeClr>
                </a:solidFill>
                <a:latin typeface="Abadi" panose="020B0604020104020204" pitchFamily="34" charset="0"/>
              </a:rPr>
              <a:t> and Logistic Regression</a:t>
            </a:r>
            <a:endParaRPr lang="hr-HR"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Use test data to evaluate models based on their accuracy scores and confusion matrix </a:t>
            </a:r>
          </a:p>
          <a:p>
            <a:pPr>
              <a:lnSpc>
                <a:spcPct val="100000"/>
              </a:lnSpc>
              <a:spcBef>
                <a:spcPts val="1400"/>
              </a:spcBef>
            </a:pPr>
            <a:r>
              <a:rPr lang="hr-HR" sz="2200" dirty="0">
                <a:solidFill>
                  <a:schemeClr val="accent3">
                    <a:lumMod val="25000"/>
                  </a:schemeClr>
                </a:solidFill>
                <a:latin typeface="Abadi" panose="020B0604020104020204" pitchFamily="34" charset="0"/>
              </a:rPr>
              <a:t>G</a:t>
            </a:r>
            <a:r>
              <a:rPr lang="en-US" sz="2200" dirty="0" err="1">
                <a:solidFill>
                  <a:schemeClr val="accent3">
                    <a:lumMod val="25000"/>
                  </a:schemeClr>
                </a:solidFill>
                <a:latin typeface="Abadi" panose="020B0604020104020204" pitchFamily="34" charset="0"/>
              </a:rPr>
              <a:t>itHub</a:t>
            </a:r>
            <a:r>
              <a:rPr lang="en-US" sz="2200" dirty="0">
                <a:solidFill>
                  <a:schemeClr val="accent3">
                    <a:lumMod val="25000"/>
                  </a:schemeClr>
                </a:solidFill>
                <a:latin typeface="Abadi" panose="020B0604020104020204" pitchFamily="34" charset="0"/>
              </a:rPr>
              <a:t> URL</a:t>
            </a:r>
            <a:r>
              <a:rPr lang="hr-HR"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3"/>
              </a:rPr>
              <a:t>SpaceX</a:t>
            </a:r>
            <a:r>
              <a:rPr lang="hr-HR" sz="2200" dirty="0">
                <a:solidFill>
                  <a:schemeClr val="accent3">
                    <a:lumMod val="25000"/>
                  </a:schemeClr>
                </a:solidFill>
                <a:latin typeface="Abadi" panose="020B0604020104020204" pitchFamily="34" charset="0"/>
                <a:hlinkClick r:id="rId3"/>
              </a:rPr>
              <a:t> </a:t>
            </a:r>
            <a:r>
              <a:rPr lang="hr-HR" sz="2200" dirty="0" err="1">
                <a:solidFill>
                  <a:schemeClr val="accent3">
                    <a:lumMod val="25000"/>
                  </a:schemeClr>
                </a:solidFill>
                <a:latin typeface="Abadi" panose="020B0604020104020204" pitchFamily="34" charset="0"/>
                <a:hlinkClick r:id="rId3"/>
              </a:rPr>
              <a:t>Machine</a:t>
            </a:r>
            <a:r>
              <a:rPr lang="hr-HR" sz="2200" dirty="0">
                <a:solidFill>
                  <a:schemeClr val="accent3">
                    <a:lumMod val="25000"/>
                  </a:schemeClr>
                </a:solidFill>
                <a:latin typeface="Abadi" panose="020B0604020104020204" pitchFamily="34" charset="0"/>
                <a:hlinkClick r:id="rId3"/>
              </a:rPr>
              <a:t> </a:t>
            </a:r>
            <a:r>
              <a:rPr lang="hr-HR" sz="2200" dirty="0" err="1">
                <a:solidFill>
                  <a:schemeClr val="accent3">
                    <a:lumMod val="25000"/>
                  </a:schemeClr>
                </a:solidFill>
                <a:latin typeface="Abadi" panose="020B0604020104020204" pitchFamily="34" charset="0"/>
                <a:hlinkClick r:id="rId3"/>
              </a:rPr>
              <a:t>Learning</a:t>
            </a:r>
            <a:r>
              <a:rPr lang="hr-HR" sz="2200" dirty="0">
                <a:solidFill>
                  <a:schemeClr val="accent3">
                    <a:lumMod val="25000"/>
                  </a:schemeClr>
                </a:solidFill>
                <a:latin typeface="Abadi" panose="020B0604020104020204" pitchFamily="34" charset="0"/>
                <a:hlinkClick r:id="rId3"/>
              </a:rPr>
              <a:t> </a:t>
            </a:r>
            <a:r>
              <a:rPr lang="hr-HR" sz="2200" dirty="0" err="1">
                <a:solidFill>
                  <a:schemeClr val="accent3">
                    <a:lumMod val="25000"/>
                  </a:schemeClr>
                </a:solidFill>
                <a:latin typeface="Abadi" panose="020B0604020104020204" pitchFamily="34" charset="0"/>
                <a:hlinkClick r:id="rId3"/>
              </a:rPr>
              <a:t>Prediction</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jagram 1"/>
          <p:cNvGraphicFramePr/>
          <p:nvPr>
            <p:extLst>
              <p:ext uri="{D42A27DB-BD31-4B8C-83A1-F6EECF244321}">
                <p14:modId xmlns:p14="http://schemas.microsoft.com/office/powerpoint/2010/main" val="2843175110"/>
              </p:ext>
            </p:extLst>
          </p:nvPr>
        </p:nvGraphicFramePr>
        <p:xfrm>
          <a:off x="7199291" y="758296"/>
          <a:ext cx="4841025"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107612" cy="1621663"/>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spcBef>
                <a:spcPts val="1400"/>
              </a:spcBef>
            </a:pPr>
            <a:r>
              <a:rPr lang="en-ZA" altLang="en-US" sz="2400" dirty="0">
                <a:solidFill>
                  <a:schemeClr val="tx1">
                    <a:lumMod val="85000"/>
                    <a:lumOff val="15000"/>
                  </a:schemeClr>
                </a:solidFill>
                <a:latin typeface="Microsoft JhengHei" panose="020B0604030504040204" charset="-120"/>
                <a:ea typeface="Microsoft JhengHei" panose="020B0604030504040204" charset="-120"/>
              </a:rPr>
              <a:t>The results of the </a:t>
            </a:r>
            <a:r>
              <a:rPr lang="en-US" sz="2400" dirty="0" smtClean="0">
                <a:solidFill>
                  <a:schemeClr val="tx1">
                    <a:lumMod val="85000"/>
                    <a:lumOff val="15000"/>
                  </a:schemeClr>
                </a:solidFill>
                <a:latin typeface="Microsoft JhengHei" panose="020B0604030504040204" charset="-120"/>
                <a:ea typeface="Microsoft JhengHei" panose="020B0604030504040204" charset="-120"/>
              </a:rPr>
              <a:t>exploratory </a:t>
            </a:r>
            <a:r>
              <a:rPr lang="en-US" sz="2400" dirty="0">
                <a:solidFill>
                  <a:schemeClr val="tx1">
                    <a:lumMod val="85000"/>
                    <a:lumOff val="15000"/>
                  </a:schemeClr>
                </a:solidFill>
                <a:latin typeface="Microsoft JhengHei" panose="020B0604030504040204" charset="-120"/>
                <a:ea typeface="Microsoft JhengHei" panose="020B0604030504040204" charset="-120"/>
              </a:rPr>
              <a:t>data analysis re</a:t>
            </a:r>
            <a:r>
              <a:rPr lang="en-ZA" altLang="en-US" sz="2400" dirty="0" err="1" smtClean="0">
                <a:solidFill>
                  <a:schemeClr val="tx1">
                    <a:lumMod val="85000"/>
                    <a:lumOff val="15000"/>
                  </a:schemeClr>
                </a:solidFill>
                <a:latin typeface="Microsoft JhengHei" panose="020B0604030504040204" charset="-120"/>
                <a:ea typeface="Microsoft JhengHei" panose="020B0604030504040204" charset="-120"/>
              </a:rPr>
              <a:t>veale</a:t>
            </a:r>
            <a:r>
              <a:rPr lang="en-ZA" altLang="en-US" sz="2400" dirty="0" smtClean="0">
                <a:solidFill>
                  <a:schemeClr val="tx1">
                    <a:lumMod val="85000"/>
                    <a:lumOff val="15000"/>
                  </a:schemeClr>
                </a:solidFill>
                <a:latin typeface="Microsoft JhengHei" panose="020B0604030504040204" charset="-120"/>
                <a:ea typeface="Microsoft JhengHei" panose="020B0604030504040204" charset="-120"/>
              </a:rPr>
              <a:t> </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that the success rate of the Falcon 9 landings was 66.66%</a:t>
            </a:r>
            <a:endParaRPr lang="en-US" sz="24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2400" dirty="0">
                <a:solidFill>
                  <a:schemeClr val="tx1">
                    <a:lumMod val="85000"/>
                    <a:lumOff val="15000"/>
                  </a:schemeClr>
                </a:solidFill>
                <a:latin typeface="Microsoft JhengHei" panose="020B0604030504040204" charset="-120"/>
                <a:ea typeface="Microsoft JhengHei" panose="020B0604030504040204" charset="-120"/>
              </a:rPr>
              <a:t>The p</a:t>
            </a:r>
            <a:r>
              <a:rPr lang="en-US" sz="2400" dirty="0" err="1">
                <a:solidFill>
                  <a:schemeClr val="tx1">
                    <a:lumMod val="85000"/>
                    <a:lumOff val="15000"/>
                  </a:schemeClr>
                </a:solidFill>
                <a:latin typeface="Microsoft JhengHei" panose="020B0604030504040204" charset="-120"/>
                <a:ea typeface="Microsoft JhengHei" panose="020B0604030504040204" charset="-120"/>
              </a:rPr>
              <a:t>redictive</a:t>
            </a:r>
            <a:r>
              <a:rPr lang="en-US" sz="2400" dirty="0">
                <a:solidFill>
                  <a:schemeClr val="tx1">
                    <a:lumMod val="85000"/>
                    <a:lumOff val="15000"/>
                  </a:schemeClr>
                </a:solidFill>
                <a:latin typeface="Microsoft JhengHei" panose="020B0604030504040204" charset="-120"/>
                <a:ea typeface="Microsoft JhengHei" panose="020B0604030504040204" charset="-120"/>
              </a:rPr>
              <a:t> analysis results </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showed that the Decision Tree algorithm was the best classification method with an accuracy of </a:t>
            </a:r>
            <a:r>
              <a:rPr lang="hr-HR" altLang="en-US" sz="2400" dirty="0" smtClean="0">
                <a:solidFill>
                  <a:schemeClr val="tx1">
                    <a:lumMod val="85000"/>
                    <a:lumOff val="15000"/>
                  </a:schemeClr>
                </a:solidFill>
                <a:latin typeface="Microsoft JhengHei" panose="020B0604030504040204" charset="-120"/>
                <a:ea typeface="Microsoft JhengHei" panose="020B0604030504040204" charset="-120"/>
              </a:rPr>
              <a:t>89</a:t>
            </a:r>
            <a:r>
              <a:rPr lang="en-ZA" altLang="en-US" sz="2400" dirty="0" smtClean="0">
                <a:solidFill>
                  <a:schemeClr val="tx1">
                    <a:lumMod val="85000"/>
                    <a:lumOff val="15000"/>
                  </a:schemeClr>
                </a:solidFill>
                <a:latin typeface="Microsoft JhengHei" panose="020B0604030504040204" charset="-120"/>
                <a:ea typeface="Microsoft JhengHei" panose="020B0604030504040204" charset="-120"/>
              </a:rPr>
              <a:t>%</a:t>
            </a:r>
            <a:endParaRPr lang="en-US" sz="32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fontScale="62500" lnSpcReduction="20000"/>
          </a:bodyPr>
          <a:lstStyle/>
          <a:p>
            <a:pPr>
              <a:lnSpc>
                <a:spcPct val="150000"/>
              </a:lnSpc>
              <a:spcBef>
                <a:spcPts val="1400"/>
              </a:spcBef>
            </a:pPr>
            <a:r>
              <a:rPr lang="en-CA" sz="2400" dirty="0">
                <a:solidFill>
                  <a:schemeClr val="accent3">
                    <a:lumMod val="25000"/>
                  </a:schemeClr>
                </a:solidFill>
                <a:latin typeface="Microsoft JhengHei" panose="020B0604030504040204" charset="-120"/>
                <a:ea typeface="Microsoft JhengHei" panose="020B0604030504040204" charset="-120"/>
                <a:sym typeface="+mn-ea"/>
              </a:rPr>
              <a:t>This figure shows that the success rate increased as the number of flights increased.</a:t>
            </a:r>
          </a:p>
          <a:p>
            <a:pPr>
              <a:lnSpc>
                <a:spcPct val="150000"/>
              </a:lnSpc>
              <a:spcBef>
                <a:spcPts val="1400"/>
              </a:spcBef>
            </a:pPr>
            <a:r>
              <a:rPr lang="en-ZA" altLang="en-CA" sz="2400" dirty="0">
                <a:solidFill>
                  <a:schemeClr val="accent3">
                    <a:lumMod val="25000"/>
                  </a:schemeClr>
                </a:solidFill>
                <a:latin typeface="Microsoft JhengHei" panose="020B0604030504040204" charset="-120"/>
                <a:ea typeface="Microsoft JhengHei" panose="020B0604030504040204" charset="-120"/>
              </a:rPr>
              <a:t>The </a:t>
            </a:r>
            <a:r>
              <a:rPr lang="en-ZA" altLang="en-CA" sz="2400" dirty="0">
                <a:solidFill>
                  <a:srgbClr val="0948CB"/>
                </a:solidFill>
                <a:latin typeface="Microsoft JhengHei" panose="020B0604030504040204" charset="-120"/>
                <a:ea typeface="Microsoft JhengHei" panose="020B0604030504040204" charset="-120"/>
              </a:rPr>
              <a:t>blue</a:t>
            </a:r>
            <a:r>
              <a:rPr lang="en-ZA" altLang="en-CA" sz="2400" dirty="0">
                <a:solidFill>
                  <a:schemeClr val="accent3">
                    <a:lumMod val="25000"/>
                  </a:schemeClr>
                </a:solidFill>
                <a:latin typeface="Microsoft JhengHei" panose="020B0604030504040204" charset="-120"/>
                <a:ea typeface="Microsoft JhengHei" panose="020B0604030504040204" charset="-120"/>
              </a:rPr>
              <a:t> dots represent the successful launches while the </a:t>
            </a:r>
            <a:r>
              <a:rPr lang="en-ZA" altLang="en-CA" sz="2400" dirty="0">
                <a:solidFill>
                  <a:srgbClr val="FF0000"/>
                </a:solidFill>
                <a:latin typeface="Microsoft JhengHei" panose="020B0604030504040204" charset="-120"/>
                <a:ea typeface="Microsoft JhengHei" panose="020B0604030504040204" charset="-120"/>
              </a:rPr>
              <a:t>red</a:t>
            </a:r>
            <a:r>
              <a:rPr lang="en-ZA" altLang="en-CA" sz="2400" dirty="0">
                <a:solidFill>
                  <a:schemeClr val="accent3">
                    <a:lumMod val="25000"/>
                  </a:schemeClr>
                </a:solidFill>
                <a:latin typeface="Microsoft JhengHei" panose="020B0604030504040204" charset="-120"/>
                <a:ea typeface="Microsoft JhengHei" panose="020B0604030504040204" charset="-120"/>
              </a:rPr>
              <a:t> dot represent unsuccessful </a:t>
            </a:r>
            <a:r>
              <a:rPr lang="en-ZA" altLang="en-CA" sz="2400" dirty="0" err="1">
                <a:solidFill>
                  <a:schemeClr val="accent3">
                    <a:lumMod val="25000"/>
                  </a:schemeClr>
                </a:solidFill>
                <a:latin typeface="Microsoft JhengHei" panose="020B0604030504040204" charset="-120"/>
                <a:ea typeface="Microsoft JhengHei" panose="020B0604030504040204" charset="-120"/>
              </a:rPr>
              <a:t>luanches</a:t>
            </a:r>
            <a:r>
              <a:rPr lang="en-ZA" altLang="en-CA" sz="2400" dirty="0">
                <a:solidFill>
                  <a:schemeClr val="accent3">
                    <a:lumMod val="25000"/>
                  </a:schemeClr>
                </a:solidFill>
                <a:latin typeface="Microsoft JhengHei" panose="020B0604030504040204" charset="-120"/>
                <a:ea typeface="Microsoft JhengHei" panose="020B0604030504040204" charset="-120"/>
              </a:rPr>
              <a:t>.</a:t>
            </a:r>
          </a:p>
          <a:p>
            <a:pPr>
              <a:lnSpc>
                <a:spcPct val="150000"/>
              </a:lnSpc>
              <a:spcBef>
                <a:spcPts val="1400"/>
              </a:spcBef>
            </a:pPr>
            <a:r>
              <a:rPr lang="en-ZA" altLang="en-CA" sz="2400" dirty="0">
                <a:solidFill>
                  <a:schemeClr val="accent3">
                    <a:lumMod val="25000"/>
                  </a:schemeClr>
                </a:solidFill>
                <a:latin typeface="Microsoft JhengHei" panose="020B0604030504040204" charset="-120"/>
                <a:ea typeface="Microsoft JhengHei" panose="020B0604030504040204" charset="-120"/>
              </a:rPr>
              <a:t>There seems to be an increase in successful flights after the 40th launch.</a:t>
            </a:r>
            <a:endParaRPr lang="en-ZA" altLang="en-CA" sz="2400" dirty="0">
              <a:solidFill>
                <a:schemeClr val="accent3">
                  <a:lumMod val="25000"/>
                </a:schemeClr>
              </a:solidFill>
              <a:latin typeface="Microsoft JhengHei" panose="020B0604030504040204" charset="-120"/>
              <a:ea typeface="Microsoft JhengHei" panose="020B0604030504040204" charset="-12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Slika 1"/>
          <p:cNvPicPr>
            <a:picLocks noChangeAspect="1"/>
          </p:cNvPicPr>
          <p:nvPr/>
        </p:nvPicPr>
        <p:blipFill>
          <a:blip r:embed="rId3"/>
          <a:stretch>
            <a:fillRect/>
          </a:stretch>
        </p:blipFill>
        <p:spPr>
          <a:xfrm>
            <a:off x="4797211" y="1696453"/>
            <a:ext cx="6790902" cy="3901991"/>
          </a:xfrm>
          <a:prstGeom prst="rect">
            <a:avLst/>
          </a:prstGeom>
        </p:spPr>
      </p:pic>
    </p:spTree>
    <p:extLst>
      <p:ext uri="{BB962C8B-B14F-4D97-AF65-F5344CB8AC3E}">
        <p14:creationId xmlns:p14="http://schemas.microsoft.com/office/powerpoint/2010/main" val="38656059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908" y="1528010"/>
            <a:ext cx="3932238" cy="3811588"/>
          </a:xfrm>
          <a:prstGeom prst="rect">
            <a:avLst/>
          </a:prstGeom>
        </p:spPr>
        <p:txBody>
          <a:bodyPr>
            <a:normAutofit fontScale="62500" lnSpcReduction="20000"/>
          </a:bodyPr>
          <a:lstStyle/>
          <a:p>
            <a:pPr>
              <a:lnSpc>
                <a:spcPct val="150000"/>
              </a:lnSpc>
              <a:spcBef>
                <a:spcPts val="1400"/>
              </a:spcBef>
            </a:pPr>
            <a:r>
              <a:rPr lang="en-ZA" altLang="en-CA" sz="2400" dirty="0">
                <a:solidFill>
                  <a:schemeClr val="accent3">
                    <a:lumMod val="25000"/>
                  </a:schemeClr>
                </a:solidFill>
                <a:latin typeface="Microsoft JhengHei" panose="020B0604030504040204" charset="-120"/>
                <a:ea typeface="Microsoft JhengHei" panose="020B0604030504040204" charset="-120"/>
              </a:rPr>
              <a:t>The </a:t>
            </a:r>
            <a:r>
              <a:rPr lang="en-ZA" altLang="en-CA" sz="2400" dirty="0">
                <a:solidFill>
                  <a:srgbClr val="0948CB"/>
                </a:solidFill>
                <a:latin typeface="Microsoft JhengHei" panose="020B0604030504040204" charset="-120"/>
                <a:ea typeface="Microsoft JhengHei" panose="020B0604030504040204" charset="-120"/>
              </a:rPr>
              <a:t>blue</a:t>
            </a:r>
            <a:r>
              <a:rPr lang="en-ZA" altLang="en-CA" sz="2400" dirty="0">
                <a:solidFill>
                  <a:schemeClr val="accent3">
                    <a:lumMod val="25000"/>
                  </a:schemeClr>
                </a:solidFill>
                <a:latin typeface="Microsoft JhengHei" panose="020B0604030504040204" charset="-120"/>
                <a:ea typeface="Microsoft JhengHei" panose="020B0604030504040204" charset="-120"/>
              </a:rPr>
              <a:t> dots represent the successful launches while the </a:t>
            </a:r>
            <a:r>
              <a:rPr lang="en-ZA" altLang="en-CA" sz="2400" dirty="0">
                <a:solidFill>
                  <a:srgbClr val="FF0000"/>
                </a:solidFill>
                <a:latin typeface="Microsoft JhengHei" panose="020B0604030504040204" charset="-120"/>
                <a:ea typeface="Microsoft JhengHei" panose="020B0604030504040204" charset="-120"/>
              </a:rPr>
              <a:t>red</a:t>
            </a:r>
            <a:r>
              <a:rPr lang="en-ZA" altLang="en-CA" sz="2400" dirty="0">
                <a:solidFill>
                  <a:schemeClr val="accent3">
                    <a:lumMod val="25000"/>
                  </a:schemeClr>
                </a:solidFill>
                <a:latin typeface="Microsoft JhengHei" panose="020B0604030504040204" charset="-120"/>
                <a:ea typeface="Microsoft JhengHei" panose="020B0604030504040204" charset="-120"/>
              </a:rPr>
              <a:t> dots represent unsuccessful launches.</a:t>
            </a:r>
          </a:p>
          <a:p>
            <a:pPr>
              <a:lnSpc>
                <a:spcPct val="150000"/>
              </a:lnSpc>
              <a:spcBef>
                <a:spcPts val="1400"/>
              </a:spcBef>
            </a:pPr>
            <a:r>
              <a:rPr lang="en-ZA" altLang="en-CA" sz="2400" dirty="0">
                <a:solidFill>
                  <a:schemeClr val="accent3">
                    <a:lumMod val="25000"/>
                  </a:schemeClr>
                </a:solidFill>
                <a:latin typeface="Microsoft JhengHei" panose="020B0604030504040204" charset="-120"/>
                <a:ea typeface="Microsoft JhengHei" panose="020B0604030504040204" charset="-120"/>
              </a:rPr>
              <a:t> For the VAFB-SLC </a:t>
            </a:r>
            <a:r>
              <a:rPr lang="en-ZA" altLang="en-CA" sz="2400" dirty="0" err="1">
                <a:solidFill>
                  <a:schemeClr val="accent3">
                    <a:lumMod val="25000"/>
                  </a:schemeClr>
                </a:solidFill>
                <a:latin typeface="Microsoft JhengHei" panose="020B0604030504040204" charset="-120"/>
                <a:ea typeface="Microsoft JhengHei" panose="020B0604030504040204" charset="-120"/>
              </a:rPr>
              <a:t>launchsite</a:t>
            </a:r>
            <a:r>
              <a:rPr lang="en-ZA" altLang="en-CA" sz="2400" dirty="0">
                <a:solidFill>
                  <a:schemeClr val="accent3">
                    <a:lumMod val="25000"/>
                  </a:schemeClr>
                </a:solidFill>
                <a:latin typeface="Microsoft JhengHei" panose="020B0604030504040204" charset="-120"/>
                <a:ea typeface="Microsoft JhengHei" panose="020B0604030504040204" charset="-120"/>
              </a:rPr>
              <a:t> there are no rockets launched for heavy payload mass </a:t>
            </a:r>
          </a:p>
          <a:p>
            <a:pPr>
              <a:lnSpc>
                <a:spcPct val="150000"/>
              </a:lnSpc>
              <a:spcBef>
                <a:spcPts val="1400"/>
              </a:spcBef>
            </a:pPr>
            <a:r>
              <a:rPr lang="en-ZA" altLang="en-CA" sz="2400" dirty="0">
                <a:solidFill>
                  <a:schemeClr val="accent3">
                    <a:lumMod val="25000"/>
                  </a:schemeClr>
                </a:solidFill>
                <a:latin typeface="Microsoft JhengHei" panose="020B0604030504040204" charset="-120"/>
                <a:ea typeface="Microsoft JhengHei" panose="020B0604030504040204" charset="-120"/>
              </a:rPr>
              <a:t>There seems to be a weak correlation between Payload and Launch Site and therefore decisions cannot be made using this metric.</a:t>
            </a:r>
            <a:endParaRPr lang="en-ZA" altLang="en-CA" sz="2400" dirty="0">
              <a:solidFill>
                <a:schemeClr val="accent3">
                  <a:lumMod val="25000"/>
                </a:schemeClr>
              </a:solidFill>
              <a:latin typeface="Microsoft JhengHei" panose="020B0604030504040204" charset="-120"/>
              <a:ea typeface="Microsoft JhengHei" panose="020B0604030504040204" charset="-12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Slika 1"/>
          <p:cNvPicPr>
            <a:picLocks noChangeAspect="1"/>
          </p:cNvPicPr>
          <p:nvPr/>
        </p:nvPicPr>
        <p:blipFill>
          <a:blip r:embed="rId3"/>
          <a:stretch>
            <a:fillRect/>
          </a:stretch>
        </p:blipFill>
        <p:spPr>
          <a:xfrm>
            <a:off x="3996146" y="1528010"/>
            <a:ext cx="7656437" cy="3594434"/>
          </a:xfrm>
          <a:prstGeom prst="rect">
            <a:avLst/>
          </a:prstGeom>
        </p:spPr>
      </p:pic>
    </p:spTree>
    <p:extLst>
      <p:ext uri="{BB962C8B-B14F-4D97-AF65-F5344CB8AC3E}">
        <p14:creationId xmlns:p14="http://schemas.microsoft.com/office/powerpoint/2010/main" val="38697892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hr-HR" sz="2200" dirty="0" err="1" smtClean="0">
                <a:solidFill>
                  <a:schemeClr val="accent3">
                    <a:lumMod val="25000"/>
                  </a:schemeClr>
                </a:solidFill>
                <a:latin typeface="Abadi" panose="020B0604020104020204" pitchFamily="34" charset="0"/>
              </a:rPr>
              <a:t>Orbits</a:t>
            </a:r>
            <a:r>
              <a:rPr lang="hr-HR" sz="2200" dirty="0" smtClean="0">
                <a:solidFill>
                  <a:schemeClr val="accent3">
                    <a:lumMod val="25000"/>
                  </a:schemeClr>
                </a:solidFill>
                <a:latin typeface="Abadi" panose="020B0604020104020204" pitchFamily="34" charset="0"/>
              </a:rPr>
              <a:t> ES-L1, GEO, GTO, </a:t>
            </a:r>
            <a:r>
              <a:rPr lang="hr-HR" sz="2200" dirty="0" err="1" smtClean="0">
                <a:solidFill>
                  <a:schemeClr val="accent3">
                    <a:lumMod val="25000"/>
                  </a:schemeClr>
                </a:solidFill>
                <a:latin typeface="Abadi" panose="020B0604020104020204" pitchFamily="34" charset="0"/>
              </a:rPr>
              <a:t>and</a:t>
            </a:r>
            <a:r>
              <a:rPr lang="hr-HR" sz="2200" dirty="0" smtClean="0">
                <a:solidFill>
                  <a:schemeClr val="accent3">
                    <a:lumMod val="25000"/>
                  </a:schemeClr>
                </a:solidFill>
                <a:latin typeface="Abadi" panose="020B0604020104020204" pitchFamily="34" charset="0"/>
              </a:rPr>
              <a:t> HEO </a:t>
            </a:r>
            <a:r>
              <a:rPr lang="hr-HR" sz="2200" dirty="0" err="1" smtClean="0">
                <a:solidFill>
                  <a:schemeClr val="accent3">
                    <a:lumMod val="25000"/>
                  </a:schemeClr>
                </a:solidFill>
                <a:latin typeface="Abadi" panose="020B0604020104020204" pitchFamily="34" charset="0"/>
              </a:rPr>
              <a:t>have</a:t>
            </a:r>
            <a:r>
              <a:rPr lang="hr-HR" sz="2200" dirty="0" smtClean="0">
                <a:solidFill>
                  <a:schemeClr val="accent3">
                    <a:lumMod val="25000"/>
                  </a:schemeClr>
                </a:solidFill>
                <a:latin typeface="Abadi" panose="020B0604020104020204" pitchFamily="34" charset="0"/>
              </a:rPr>
              <a:t> 100% </a:t>
            </a:r>
            <a:r>
              <a:rPr lang="hr-HR" sz="2200" dirty="0" err="1" smtClean="0">
                <a:solidFill>
                  <a:schemeClr val="accent3">
                    <a:lumMod val="25000"/>
                  </a:schemeClr>
                </a:solidFill>
                <a:latin typeface="Abadi" panose="020B0604020104020204" pitchFamily="34" charset="0"/>
              </a:rPr>
              <a:t>success</a:t>
            </a:r>
            <a:r>
              <a:rPr lang="hr-HR" sz="2200" dirty="0" smtClean="0">
                <a:solidFill>
                  <a:schemeClr val="accent3">
                    <a:lumMod val="25000"/>
                  </a:schemeClr>
                </a:solidFill>
                <a:latin typeface="Abadi" panose="020B0604020104020204" pitchFamily="34" charset="0"/>
              </a:rPr>
              <a:t> </a:t>
            </a:r>
            <a:r>
              <a:rPr lang="hr-HR" sz="2200" dirty="0" err="1" smtClean="0">
                <a:solidFill>
                  <a:schemeClr val="accent3">
                    <a:lumMod val="25000"/>
                  </a:schemeClr>
                </a:solidFill>
                <a:latin typeface="Abadi" panose="020B0604020104020204" pitchFamily="34" charset="0"/>
              </a:rPr>
              <a:t>rates</a:t>
            </a:r>
            <a:r>
              <a:rPr lang="hr-HR" sz="2200" dirty="0" smtClean="0">
                <a:solidFill>
                  <a:schemeClr val="accent3">
                    <a:lumMod val="25000"/>
                  </a:schemeClr>
                </a:solidFill>
                <a:latin typeface="Abadi" panose="020B0604020104020204" pitchFamily="34" charset="0"/>
              </a:rPr>
              <a:t>.</a:t>
            </a:r>
          </a:p>
          <a:p>
            <a:pPr>
              <a:lnSpc>
                <a:spcPct val="100000"/>
              </a:lnSpc>
              <a:spcBef>
                <a:spcPts val="1400"/>
              </a:spcBef>
            </a:pPr>
            <a:r>
              <a:rPr lang="hr-HR" sz="2200" dirty="0" smtClean="0">
                <a:solidFill>
                  <a:schemeClr val="accent3">
                    <a:lumMod val="25000"/>
                  </a:schemeClr>
                </a:solidFill>
                <a:latin typeface="Abadi" panose="020B0604020104020204" pitchFamily="34" charset="0"/>
              </a:rPr>
              <a:t>VLEO </a:t>
            </a:r>
            <a:r>
              <a:rPr lang="hr-HR" sz="2200" dirty="0" err="1" smtClean="0">
                <a:solidFill>
                  <a:schemeClr val="accent3">
                    <a:lumMod val="25000"/>
                  </a:schemeClr>
                </a:solidFill>
                <a:latin typeface="Abadi" panose="020B0604020104020204" pitchFamily="34" charset="0"/>
              </a:rPr>
              <a:t>has</a:t>
            </a:r>
            <a:r>
              <a:rPr lang="hr-HR" sz="2200" dirty="0" smtClean="0">
                <a:solidFill>
                  <a:schemeClr val="accent3">
                    <a:lumMod val="25000"/>
                  </a:schemeClr>
                </a:solidFill>
                <a:latin typeface="Abadi" panose="020B0604020104020204" pitchFamily="34" charset="0"/>
              </a:rPr>
              <a:t> </a:t>
            </a:r>
            <a:r>
              <a:rPr lang="hr-HR" sz="2200" dirty="0" err="1" smtClean="0">
                <a:solidFill>
                  <a:schemeClr val="accent3">
                    <a:lumMod val="25000"/>
                  </a:schemeClr>
                </a:solidFill>
                <a:latin typeface="Abadi" panose="020B0604020104020204" pitchFamily="34" charset="0"/>
              </a:rPr>
              <a:t>the</a:t>
            </a:r>
            <a:r>
              <a:rPr lang="hr-HR" sz="2200" dirty="0" smtClean="0">
                <a:solidFill>
                  <a:schemeClr val="accent3">
                    <a:lumMod val="25000"/>
                  </a:schemeClr>
                </a:solidFill>
                <a:latin typeface="Abadi" panose="020B0604020104020204" pitchFamily="34" charset="0"/>
              </a:rPr>
              <a:t> </a:t>
            </a:r>
            <a:r>
              <a:rPr lang="hr-HR" sz="2200" dirty="0" err="1" smtClean="0">
                <a:solidFill>
                  <a:schemeClr val="accent3">
                    <a:lumMod val="25000"/>
                  </a:schemeClr>
                </a:solidFill>
                <a:latin typeface="Abadi" panose="020B0604020104020204" pitchFamily="34" charset="0"/>
              </a:rPr>
              <a:t>lowest</a:t>
            </a:r>
            <a:r>
              <a:rPr lang="hr-HR" sz="2200" dirty="0" smtClean="0">
                <a:solidFill>
                  <a:schemeClr val="accent3">
                    <a:lumMod val="25000"/>
                  </a:schemeClr>
                </a:solidFill>
                <a:latin typeface="Abadi" panose="020B0604020104020204" pitchFamily="34" charset="0"/>
              </a:rPr>
              <a:t> </a:t>
            </a:r>
            <a:r>
              <a:rPr lang="hr-HR" sz="2200" dirty="0" err="1" smtClean="0">
                <a:solidFill>
                  <a:schemeClr val="accent3">
                    <a:lumMod val="25000"/>
                  </a:schemeClr>
                </a:solidFill>
                <a:latin typeface="Abadi" panose="020B0604020104020204" pitchFamily="34" charset="0"/>
              </a:rPr>
              <a:t>success</a:t>
            </a:r>
            <a:r>
              <a:rPr lang="hr-HR" sz="2200" dirty="0" smtClean="0">
                <a:solidFill>
                  <a:schemeClr val="accent3">
                    <a:lumMod val="25000"/>
                  </a:schemeClr>
                </a:solidFill>
                <a:latin typeface="Abadi" panose="020B0604020104020204" pitchFamily="34" charset="0"/>
              </a:rPr>
              <a:t> rate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Slika 1"/>
          <p:cNvPicPr>
            <a:picLocks noChangeAspect="1"/>
          </p:cNvPicPr>
          <p:nvPr/>
        </p:nvPicPr>
        <p:blipFill>
          <a:blip r:embed="rId3"/>
          <a:stretch>
            <a:fillRect/>
          </a:stretch>
        </p:blipFill>
        <p:spPr>
          <a:xfrm>
            <a:off x="4523772" y="1365334"/>
            <a:ext cx="6934200" cy="4752975"/>
          </a:xfrm>
          <a:prstGeom prst="rect">
            <a:avLst/>
          </a:prstGeom>
        </p:spPr>
      </p:pic>
    </p:spTree>
    <p:extLst>
      <p:ext uri="{BB962C8B-B14F-4D97-AF65-F5344CB8AC3E}">
        <p14:creationId xmlns:p14="http://schemas.microsoft.com/office/powerpoint/2010/main" val="800901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73768" y="1435317"/>
            <a:ext cx="4740443" cy="4991894"/>
          </a:xfrm>
          <a:prstGeom prst="rect">
            <a:avLst/>
          </a:prstGeom>
        </p:spPr>
        <p:txBody>
          <a:bodyPr>
            <a:normAutofit fontScale="70000" lnSpcReduction="20000"/>
          </a:bodyPr>
          <a:lstStyle/>
          <a:p>
            <a:pPr>
              <a:lnSpc>
                <a:spcPct val="150000"/>
              </a:lnSpc>
              <a:spcBef>
                <a:spcPts val="1400"/>
              </a:spcBef>
            </a:pPr>
            <a:r>
              <a:rPr lang="en-ZA" altLang="en-US" sz="2400" dirty="0">
                <a:solidFill>
                  <a:schemeClr val="accent3">
                    <a:lumMod val="25000"/>
                  </a:schemeClr>
                </a:solidFill>
                <a:latin typeface="Microsoft JhengHei" panose="020B0604030504040204" charset="-120"/>
                <a:ea typeface="Microsoft JhengHei" panose="020B0604030504040204" charset="-120"/>
              </a:rPr>
              <a:t>I</a:t>
            </a:r>
            <a:r>
              <a:rPr lang="en-US" sz="2400" dirty="0">
                <a:solidFill>
                  <a:schemeClr val="accent3">
                    <a:lumMod val="25000"/>
                  </a:schemeClr>
                </a:solidFill>
                <a:latin typeface="Microsoft JhengHei" panose="020B0604030504040204" charset="-120"/>
                <a:ea typeface="Microsoft JhengHei" panose="020B0604030504040204" charset="-120"/>
              </a:rPr>
              <a:t>n the LEO orbit</a:t>
            </a:r>
            <a:r>
              <a:rPr lang="en-ZA" altLang="en-US" sz="2400" dirty="0">
                <a:solidFill>
                  <a:schemeClr val="accent3">
                    <a:lumMod val="25000"/>
                  </a:schemeClr>
                </a:solidFill>
                <a:latin typeface="Microsoft JhengHei" panose="020B0604030504040204" charset="-120"/>
                <a:ea typeface="Microsoft JhengHei" panose="020B0604030504040204" charset="-120"/>
              </a:rPr>
              <a:t>, </a:t>
            </a:r>
            <a:r>
              <a:rPr lang="en-US" sz="2400" dirty="0">
                <a:solidFill>
                  <a:schemeClr val="accent3">
                    <a:lumMod val="25000"/>
                  </a:schemeClr>
                </a:solidFill>
                <a:latin typeface="Microsoft JhengHei" panose="020B0604030504040204" charset="-120"/>
                <a:ea typeface="Microsoft JhengHei" panose="020B0604030504040204" charset="-120"/>
              </a:rPr>
              <a:t> the </a:t>
            </a:r>
            <a:r>
              <a:rPr lang="en-ZA" altLang="en-US" sz="2400" dirty="0">
                <a:solidFill>
                  <a:schemeClr val="accent3">
                    <a:lumMod val="25000"/>
                  </a:schemeClr>
                </a:solidFill>
                <a:latin typeface="Microsoft JhengHei" panose="020B0604030504040204" charset="-120"/>
                <a:ea typeface="Microsoft JhengHei" panose="020B0604030504040204" charset="-120"/>
              </a:rPr>
              <a:t>s</a:t>
            </a:r>
            <a:r>
              <a:rPr lang="en-US" sz="2400" dirty="0" err="1">
                <a:solidFill>
                  <a:schemeClr val="accent3">
                    <a:lumMod val="25000"/>
                  </a:schemeClr>
                </a:solidFill>
                <a:latin typeface="Microsoft JhengHei" panose="020B0604030504040204" charset="-120"/>
                <a:ea typeface="Microsoft JhengHei" panose="020B0604030504040204" charset="-120"/>
              </a:rPr>
              <a:t>uccess</a:t>
            </a:r>
            <a:r>
              <a:rPr lang="en-US" sz="2400" dirty="0">
                <a:solidFill>
                  <a:schemeClr val="accent3">
                    <a:lumMod val="25000"/>
                  </a:schemeClr>
                </a:solidFill>
                <a:latin typeface="Microsoft JhengHei" panose="020B0604030504040204" charset="-120"/>
                <a:ea typeface="Microsoft JhengHei" panose="020B0604030504040204" charset="-120"/>
              </a:rPr>
              <a:t> </a:t>
            </a:r>
            <a:r>
              <a:rPr lang="en-ZA" altLang="en-US" sz="2400" dirty="0">
                <a:solidFill>
                  <a:schemeClr val="accent3">
                    <a:lumMod val="25000"/>
                  </a:schemeClr>
                </a:solidFill>
                <a:latin typeface="Microsoft JhengHei" panose="020B0604030504040204" charset="-120"/>
                <a:ea typeface="Microsoft JhengHei" panose="020B0604030504040204" charset="-120"/>
              </a:rPr>
              <a:t>is positively correlated to the</a:t>
            </a:r>
            <a:r>
              <a:rPr lang="en-US" sz="2400" dirty="0">
                <a:solidFill>
                  <a:schemeClr val="accent3">
                    <a:lumMod val="25000"/>
                  </a:schemeClr>
                </a:solidFill>
                <a:latin typeface="Microsoft JhengHei" panose="020B0604030504040204" charset="-120"/>
                <a:ea typeface="Microsoft JhengHei" panose="020B0604030504040204" charset="-120"/>
              </a:rPr>
              <a:t> the number of flights</a:t>
            </a:r>
            <a:r>
              <a:rPr lang="en-ZA" altLang="en-US" sz="2400" dirty="0">
                <a:solidFill>
                  <a:schemeClr val="accent3">
                    <a:lumMod val="25000"/>
                  </a:schemeClr>
                </a:solidFill>
                <a:latin typeface="Microsoft JhengHei" panose="020B0604030504040204" charset="-120"/>
                <a:ea typeface="Microsoft JhengHei" panose="020B0604030504040204" charset="-120"/>
              </a:rPr>
              <a:t>.</a:t>
            </a:r>
          </a:p>
          <a:p>
            <a:pPr>
              <a:lnSpc>
                <a:spcPct val="150000"/>
              </a:lnSpc>
              <a:spcBef>
                <a:spcPts val="1400"/>
              </a:spcBef>
            </a:pPr>
            <a:r>
              <a:rPr lang="en-ZA" altLang="en-US" sz="2400" dirty="0">
                <a:solidFill>
                  <a:schemeClr val="accent3">
                    <a:lumMod val="25000"/>
                  </a:schemeClr>
                </a:solidFill>
                <a:latin typeface="Microsoft JhengHei" panose="020B0604030504040204" charset="-120"/>
                <a:ea typeface="Microsoft JhengHei" panose="020B0604030504040204" charset="-120"/>
              </a:rPr>
              <a:t>T</a:t>
            </a:r>
            <a:r>
              <a:rPr lang="en-US" sz="2400" dirty="0">
                <a:solidFill>
                  <a:schemeClr val="accent3">
                    <a:lumMod val="25000"/>
                  </a:schemeClr>
                </a:solidFill>
                <a:latin typeface="Microsoft JhengHei" panose="020B0604030504040204" charset="-120"/>
                <a:ea typeface="Microsoft JhengHei" panose="020B0604030504040204" charset="-120"/>
              </a:rPr>
              <a:t>here seems to be no relationship between flight number in </a:t>
            </a:r>
            <a:r>
              <a:rPr lang="en-ZA" altLang="en-US" sz="2400" dirty="0">
                <a:solidFill>
                  <a:schemeClr val="accent3">
                    <a:lumMod val="25000"/>
                  </a:schemeClr>
                </a:solidFill>
                <a:latin typeface="Microsoft JhengHei" panose="020B0604030504040204" charset="-120"/>
                <a:ea typeface="Microsoft JhengHei" panose="020B0604030504040204" charset="-120"/>
              </a:rPr>
              <a:t>the </a:t>
            </a:r>
            <a:r>
              <a:rPr lang="en-US" sz="2400" dirty="0">
                <a:solidFill>
                  <a:schemeClr val="accent3">
                    <a:lumMod val="25000"/>
                  </a:schemeClr>
                </a:solidFill>
                <a:latin typeface="Microsoft JhengHei" panose="020B0604030504040204" charset="-120"/>
                <a:ea typeface="Microsoft JhengHei" panose="020B0604030504040204" charset="-120"/>
              </a:rPr>
              <a:t>GTO orbit.</a:t>
            </a:r>
          </a:p>
          <a:p>
            <a:pPr>
              <a:lnSpc>
                <a:spcPct val="150000"/>
              </a:lnSpc>
              <a:spcBef>
                <a:spcPts val="1400"/>
              </a:spcBef>
            </a:pPr>
            <a:r>
              <a:rPr lang="en-ZA" altLang="en-US" sz="2400" dirty="0">
                <a:solidFill>
                  <a:schemeClr val="accent3">
                    <a:lumMod val="25000"/>
                  </a:schemeClr>
                </a:solidFill>
                <a:latin typeface="Microsoft JhengHei" panose="020B0604030504040204" charset="-120"/>
                <a:ea typeface="Microsoft JhengHei" panose="020B0604030504040204" charset="-120"/>
              </a:rPr>
              <a:t>The SSO orbit has a 100% success rate however with fewer flights than the other orbits</a:t>
            </a:r>
          </a:p>
          <a:p>
            <a:pPr>
              <a:lnSpc>
                <a:spcPct val="150000"/>
              </a:lnSpc>
              <a:spcBef>
                <a:spcPts val="1400"/>
              </a:spcBef>
            </a:pPr>
            <a:r>
              <a:rPr lang="en-ZA" altLang="en-US" sz="2400" dirty="0" smtClean="0">
                <a:solidFill>
                  <a:schemeClr val="accent3">
                    <a:lumMod val="25000"/>
                  </a:schemeClr>
                </a:solidFill>
                <a:latin typeface="Microsoft JhengHei" panose="020B0604030504040204" charset="-120"/>
                <a:ea typeface="Microsoft JhengHei" panose="020B0604030504040204" charset="-120"/>
              </a:rPr>
              <a:t>F</a:t>
            </a:r>
            <a:r>
              <a:rPr lang="hr-HR" altLang="en-US" sz="2400" dirty="0" smtClean="0">
                <a:solidFill>
                  <a:schemeClr val="accent3">
                    <a:lumMod val="25000"/>
                  </a:schemeClr>
                </a:solidFill>
                <a:latin typeface="Microsoft JhengHei" panose="020B0604030504040204" charset="-120"/>
                <a:ea typeface="Microsoft JhengHei" panose="020B0604030504040204" charset="-120"/>
              </a:rPr>
              <a:t>l</a:t>
            </a:r>
            <a:r>
              <a:rPr lang="en-ZA" altLang="en-US" sz="2400" dirty="0" err="1" smtClean="0">
                <a:solidFill>
                  <a:schemeClr val="accent3">
                    <a:lumMod val="25000"/>
                  </a:schemeClr>
                </a:solidFill>
                <a:latin typeface="Microsoft JhengHei" panose="020B0604030504040204" charset="-120"/>
                <a:ea typeface="Microsoft JhengHei" panose="020B0604030504040204" charset="-120"/>
              </a:rPr>
              <a:t>ight</a:t>
            </a:r>
            <a:r>
              <a:rPr lang="en-ZA" altLang="en-US" sz="2400" dirty="0" smtClean="0">
                <a:solidFill>
                  <a:schemeClr val="accent3">
                    <a:lumMod val="25000"/>
                  </a:schemeClr>
                </a:solidFill>
                <a:latin typeface="Microsoft JhengHei" panose="020B0604030504040204" charset="-120"/>
                <a:ea typeface="Microsoft JhengHei" panose="020B0604030504040204" charset="-120"/>
              </a:rPr>
              <a:t> </a:t>
            </a:r>
            <a:r>
              <a:rPr lang="en-ZA" altLang="en-US" sz="2400" dirty="0">
                <a:solidFill>
                  <a:schemeClr val="accent3">
                    <a:lumMod val="25000"/>
                  </a:schemeClr>
                </a:solidFill>
                <a:latin typeface="Microsoft JhengHei" panose="020B0604030504040204" charset="-120"/>
                <a:ea typeface="Microsoft JhengHei" panose="020B0604030504040204" charset="-120"/>
              </a:rPr>
              <a:t>numbers greater than 40 have a higher success rate than flight numbers between 0-40.</a:t>
            </a:r>
            <a:endParaRPr lang="en-ZA" altLang="en-US" sz="2400" dirty="0">
              <a:solidFill>
                <a:schemeClr val="accent3">
                  <a:lumMod val="25000"/>
                </a:schemeClr>
              </a:solidFill>
              <a:latin typeface="Microsoft JhengHei" panose="020B0604030504040204" charset="-120"/>
              <a:ea typeface="Microsoft JhengHei" panose="020B0604030504040204" charset="-12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Slika 1"/>
          <p:cNvPicPr>
            <a:picLocks noChangeAspect="1"/>
          </p:cNvPicPr>
          <p:nvPr/>
        </p:nvPicPr>
        <p:blipFill>
          <a:blip r:embed="rId3"/>
          <a:stretch>
            <a:fillRect/>
          </a:stretch>
        </p:blipFill>
        <p:spPr>
          <a:xfrm>
            <a:off x="5524249" y="1435317"/>
            <a:ext cx="5667375" cy="4791075"/>
          </a:xfrm>
          <a:prstGeom prst="rect">
            <a:avLst/>
          </a:prstGeom>
        </p:spPr>
      </p:pic>
    </p:spTree>
    <p:extLst>
      <p:ext uri="{BB962C8B-B14F-4D97-AF65-F5344CB8AC3E}">
        <p14:creationId xmlns:p14="http://schemas.microsoft.com/office/powerpoint/2010/main" val="11067275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77616"/>
            <a:ext cx="10359200" cy="1359568"/>
          </a:xfrm>
          <a:prstGeom prst="rect">
            <a:avLst/>
          </a:prstGeom>
        </p:spPr>
        <p:txBody>
          <a:bodyPr>
            <a:normAutofit fontScale="70000" lnSpcReduction="20000"/>
          </a:bodyPr>
          <a:lstStyle/>
          <a:p>
            <a:pPr>
              <a:lnSpc>
                <a:spcPct val="150000"/>
              </a:lnSpc>
              <a:spcBef>
                <a:spcPts val="1400"/>
              </a:spcBef>
            </a:pPr>
            <a:r>
              <a:rPr lang="en-US" sz="2400" dirty="0">
                <a:solidFill>
                  <a:schemeClr val="accent3">
                    <a:lumMod val="25000"/>
                  </a:schemeClr>
                </a:solidFill>
                <a:latin typeface="Microsoft JhengHei" panose="020B0604030504040204" charset="-120"/>
                <a:ea typeface="Microsoft JhengHei" panose="020B0604030504040204" charset="-120"/>
              </a:rPr>
              <a:t>As the payloads get heavier, the success rate increases in the PO, SSO, LEO and ISS orbits.</a:t>
            </a:r>
          </a:p>
          <a:p>
            <a:pPr>
              <a:lnSpc>
                <a:spcPct val="150000"/>
              </a:lnSpc>
              <a:spcBef>
                <a:spcPts val="1400"/>
              </a:spcBef>
            </a:pPr>
            <a:r>
              <a:rPr lang="en-US" sz="2400" dirty="0">
                <a:solidFill>
                  <a:schemeClr val="accent3">
                    <a:lumMod val="25000"/>
                  </a:schemeClr>
                </a:solidFill>
                <a:latin typeface="Microsoft JhengHei" panose="020B0604030504040204" charset="-120"/>
                <a:ea typeface="Microsoft JhengHei" panose="020B0604030504040204" charset="-120"/>
              </a:rPr>
              <a:t>There seems to be no direct correlation between </a:t>
            </a:r>
            <a:r>
              <a:rPr lang="en-US" sz="2400" dirty="0" err="1">
                <a:solidFill>
                  <a:schemeClr val="accent3">
                    <a:lumMod val="25000"/>
                  </a:schemeClr>
                </a:solidFill>
                <a:latin typeface="Microsoft JhengHei" panose="020B0604030504040204" charset="-120"/>
                <a:ea typeface="Microsoft JhengHei" panose="020B0604030504040204" charset="-120"/>
              </a:rPr>
              <a:t>obrit</a:t>
            </a:r>
            <a:r>
              <a:rPr lang="en-US" sz="2400" dirty="0">
                <a:solidFill>
                  <a:schemeClr val="accent3">
                    <a:lumMod val="25000"/>
                  </a:schemeClr>
                </a:solidFill>
                <a:latin typeface="Microsoft JhengHei" panose="020B0604030504040204" charset="-120"/>
                <a:ea typeface="Microsoft JhengHei" panose="020B0604030504040204" charset="-120"/>
              </a:rPr>
              <a:t> type and payload mass for GTO orbit as both successful and failed launches are </a:t>
            </a:r>
            <a:r>
              <a:rPr lang="en-US" sz="2400" dirty="0" err="1">
                <a:solidFill>
                  <a:schemeClr val="accent3">
                    <a:lumMod val="25000"/>
                  </a:schemeClr>
                </a:solidFill>
                <a:latin typeface="Microsoft JhengHei" panose="020B0604030504040204" charset="-120"/>
                <a:ea typeface="Microsoft JhengHei" panose="020B0604030504040204" charset="-120"/>
              </a:rPr>
              <a:t>eually</a:t>
            </a:r>
            <a:r>
              <a:rPr lang="en-US" sz="2400" dirty="0">
                <a:solidFill>
                  <a:schemeClr val="accent3">
                    <a:lumMod val="25000"/>
                  </a:schemeClr>
                </a:solidFill>
                <a:latin typeface="Microsoft JhengHei" panose="020B0604030504040204" charset="-120"/>
                <a:ea typeface="Microsoft JhengHei" panose="020B0604030504040204" charset="-120"/>
              </a:rPr>
              <a:t> present</a:t>
            </a:r>
            <a:endParaRPr lang="en-US" sz="2400" dirty="0">
              <a:solidFill>
                <a:schemeClr val="accent3">
                  <a:lumMod val="25000"/>
                </a:schemeClr>
              </a:solidFill>
              <a:latin typeface="Microsoft JhengHei" panose="020B0604030504040204" charset="-120"/>
              <a:ea typeface="Microsoft JhengHei" panose="020B0604030504040204" charset="-12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Slika 5"/>
          <p:cNvPicPr>
            <a:picLocks noChangeAspect="1"/>
          </p:cNvPicPr>
          <p:nvPr/>
        </p:nvPicPr>
        <p:blipFill>
          <a:blip r:embed="rId3"/>
          <a:stretch>
            <a:fillRect/>
          </a:stretch>
        </p:blipFill>
        <p:spPr>
          <a:xfrm>
            <a:off x="648948" y="3309816"/>
            <a:ext cx="10601325" cy="2143125"/>
          </a:xfrm>
          <a:prstGeom prst="rect">
            <a:avLst/>
          </a:prstGeom>
        </p:spPr>
      </p:pic>
    </p:spTree>
    <p:extLst>
      <p:ext uri="{BB962C8B-B14F-4D97-AF65-F5344CB8AC3E}">
        <p14:creationId xmlns:p14="http://schemas.microsoft.com/office/powerpoint/2010/main" val="31453405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4812642" cy="2694748"/>
          </a:xfrm>
          <a:prstGeom prst="rect">
            <a:avLst/>
          </a:prstGeom>
        </p:spPr>
        <p:txBody>
          <a:bodyPr>
            <a:normAutofit/>
          </a:bodyPr>
          <a:lstStyle/>
          <a:p>
            <a:pPr>
              <a:lnSpc>
                <a:spcPct val="100000"/>
              </a:lnSpc>
              <a:spcBef>
                <a:spcPts val="1400"/>
              </a:spcBef>
            </a:pPr>
            <a:r>
              <a:rPr lang="en-ZA" altLang="en-US" sz="2400" dirty="0">
                <a:solidFill>
                  <a:schemeClr val="accent3">
                    <a:lumMod val="25000"/>
                  </a:schemeClr>
                </a:solidFill>
                <a:latin typeface="Microsoft JhengHei" panose="020B0604030504040204" charset="-120"/>
                <a:ea typeface="Microsoft JhengHei" panose="020B0604030504040204" charset="-120"/>
              </a:rPr>
              <a:t>The general trend of the chart shows an increase in landing success rate as the years pass.</a:t>
            </a:r>
            <a:r>
              <a:rPr lang="en-US" sz="2400" dirty="0">
                <a:solidFill>
                  <a:schemeClr val="accent3">
                    <a:lumMod val="25000"/>
                  </a:schemeClr>
                </a:solidFill>
                <a:latin typeface="Microsoft JhengHei" panose="020B0604030504040204" charset="-120"/>
                <a:ea typeface="Microsoft JhengHei" panose="020B0604030504040204" charset="-120"/>
              </a:rPr>
              <a:t> </a:t>
            </a:r>
            <a:r>
              <a:rPr lang="en-ZA" altLang="en-US" sz="2400" dirty="0">
                <a:solidFill>
                  <a:schemeClr val="accent3">
                    <a:lumMod val="25000"/>
                  </a:schemeClr>
                </a:solidFill>
                <a:latin typeface="Microsoft JhengHei" panose="020B0604030504040204" charset="-120"/>
                <a:ea typeface="Microsoft JhengHei" panose="020B0604030504040204" charset="-120"/>
              </a:rPr>
              <a:t>There is however a dip in 2018 as well as in 2020.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Slika 1"/>
          <p:cNvPicPr>
            <a:picLocks noChangeAspect="1"/>
          </p:cNvPicPr>
          <p:nvPr/>
        </p:nvPicPr>
        <p:blipFill>
          <a:blip r:embed="rId3"/>
          <a:stretch>
            <a:fillRect/>
          </a:stretch>
        </p:blipFill>
        <p:spPr>
          <a:xfrm>
            <a:off x="6096000" y="1253548"/>
            <a:ext cx="4762500" cy="4772025"/>
          </a:xfrm>
          <a:prstGeom prst="rect">
            <a:avLst/>
          </a:prstGeom>
        </p:spPr>
      </p:pic>
    </p:spTree>
    <p:extLst>
      <p:ext uri="{BB962C8B-B14F-4D97-AF65-F5344CB8AC3E}">
        <p14:creationId xmlns:p14="http://schemas.microsoft.com/office/powerpoint/2010/main" val="7065944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ZA" altLang="en-US" sz="2400" dirty="0">
                <a:solidFill>
                  <a:schemeClr val="accent3">
                    <a:lumMod val="25000"/>
                  </a:schemeClr>
                </a:solidFill>
                <a:latin typeface="Microsoft JhengHei" panose="020B0604030504040204" charset="-120"/>
                <a:ea typeface="Microsoft JhengHei" panose="020B0604030504040204" charset="-120"/>
              </a:rPr>
              <a:t>The DISTINCT clause was used to  return only the unique rows from the </a:t>
            </a:r>
            <a:r>
              <a:rPr lang="en-ZA" altLang="en-US" sz="2400" i="1" dirty="0" err="1">
                <a:solidFill>
                  <a:schemeClr val="accent3">
                    <a:lumMod val="25000"/>
                  </a:schemeClr>
                </a:solidFill>
                <a:latin typeface="Microsoft JhengHei" panose="020B0604030504040204" charset="-120"/>
                <a:ea typeface="Microsoft JhengHei" panose="020B0604030504040204" charset="-120"/>
              </a:rPr>
              <a:t>launch_site</a:t>
            </a:r>
            <a:r>
              <a:rPr lang="en-ZA" altLang="en-US" sz="2400" dirty="0">
                <a:solidFill>
                  <a:schemeClr val="accent3">
                    <a:lumMod val="25000"/>
                  </a:schemeClr>
                </a:solidFill>
                <a:latin typeface="Microsoft JhengHei" panose="020B0604030504040204" charset="-120"/>
                <a:ea typeface="Microsoft JhengHei" panose="020B0604030504040204" charset="-120"/>
              </a:rPr>
              <a:t> column.</a:t>
            </a:r>
          </a:p>
          <a:p>
            <a:pPr>
              <a:lnSpc>
                <a:spcPct val="100000"/>
              </a:lnSpc>
              <a:spcBef>
                <a:spcPts val="1400"/>
              </a:spcBef>
            </a:pPr>
            <a:r>
              <a:rPr lang="en-ZA" altLang="en-US" sz="2400" dirty="0">
                <a:solidFill>
                  <a:schemeClr val="accent3">
                    <a:lumMod val="25000"/>
                  </a:schemeClr>
                </a:solidFill>
                <a:latin typeface="Microsoft JhengHei" panose="020B0604030504040204" charset="-120"/>
                <a:ea typeface="Microsoft JhengHei" panose="020B0604030504040204" charset="-120"/>
              </a:rPr>
              <a:t>The names of the launch sites are CCAFS LC-40, CCAFS SLC-40, KSC LC-39A, VAFB SLC-4E .</a:t>
            </a:r>
            <a:endParaRPr lang="en-ZA" altLang="en-US" sz="2400" dirty="0">
              <a:solidFill>
                <a:schemeClr val="accent3">
                  <a:lumMod val="25000"/>
                </a:schemeClr>
              </a:solidFill>
              <a:latin typeface="Microsoft JhengHei" panose="020B0604030504040204" charset="-120"/>
              <a:ea typeface="Microsoft JhengHei" panose="020B0604030504040204" charset="-12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Slika 5"/>
          <p:cNvPicPr>
            <a:picLocks noChangeAspect="1"/>
          </p:cNvPicPr>
          <p:nvPr/>
        </p:nvPicPr>
        <p:blipFill>
          <a:blip r:embed="rId3"/>
          <a:stretch>
            <a:fillRect/>
          </a:stretch>
        </p:blipFill>
        <p:spPr>
          <a:xfrm>
            <a:off x="4724650" y="3560652"/>
            <a:ext cx="1928813" cy="2616311"/>
          </a:xfrm>
          <a:prstGeom prst="rect">
            <a:avLst/>
          </a:prstGeom>
        </p:spPr>
      </p:pic>
    </p:spTree>
    <p:extLst>
      <p:ext uri="{BB962C8B-B14F-4D97-AF65-F5344CB8AC3E}">
        <p14:creationId xmlns:p14="http://schemas.microsoft.com/office/powerpoint/2010/main" val="27278509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80523" y="1597025"/>
            <a:ext cx="9745589" cy="1048761"/>
          </a:xfrm>
          <a:prstGeom prst="rect">
            <a:avLst/>
          </a:prstGeom>
        </p:spPr>
        <p:txBody>
          <a:bodyPr>
            <a:normAutofit/>
          </a:bodyPr>
          <a:lstStyle/>
          <a:p>
            <a:pPr>
              <a:lnSpc>
                <a:spcPct val="100000"/>
              </a:lnSpc>
              <a:spcBef>
                <a:spcPts val="1400"/>
              </a:spcBef>
            </a:pPr>
            <a:r>
              <a:rPr lang="en-ZA" altLang="en-US" sz="2400" dirty="0">
                <a:solidFill>
                  <a:schemeClr val="accent3">
                    <a:lumMod val="25000"/>
                  </a:schemeClr>
                </a:solidFill>
                <a:latin typeface="Microsoft JhengHei" panose="020B0604030504040204" charset="-120"/>
                <a:ea typeface="Microsoft JhengHei" panose="020B0604030504040204" charset="-120"/>
              </a:rPr>
              <a:t>The LIMIT and LIKE clauses were used to display only the top five results where the </a:t>
            </a:r>
            <a:r>
              <a:rPr lang="en-ZA" altLang="en-US" sz="2400" i="1" dirty="0" err="1">
                <a:solidFill>
                  <a:schemeClr val="accent3">
                    <a:lumMod val="25000"/>
                  </a:schemeClr>
                </a:solidFill>
                <a:latin typeface="Microsoft JhengHei" panose="020B0604030504040204" charset="-120"/>
                <a:ea typeface="Microsoft JhengHei" panose="020B0604030504040204" charset="-120"/>
              </a:rPr>
              <a:t>launch_site</a:t>
            </a:r>
            <a:r>
              <a:rPr lang="en-ZA" altLang="en-US" sz="2400" i="1" dirty="0">
                <a:solidFill>
                  <a:schemeClr val="accent3">
                    <a:lumMod val="25000"/>
                  </a:schemeClr>
                </a:solidFill>
                <a:latin typeface="Microsoft JhengHei" panose="020B0604030504040204" charset="-120"/>
                <a:ea typeface="Microsoft JhengHei" panose="020B0604030504040204" charset="-120"/>
              </a:rPr>
              <a:t>  </a:t>
            </a:r>
            <a:r>
              <a:rPr lang="en-ZA" altLang="en-US" sz="2400" dirty="0">
                <a:solidFill>
                  <a:schemeClr val="accent3">
                    <a:lumMod val="25000"/>
                  </a:schemeClr>
                </a:solidFill>
                <a:latin typeface="Microsoft JhengHei" panose="020B0604030504040204" charset="-120"/>
                <a:ea typeface="Microsoft JhengHei" panose="020B0604030504040204" charset="-120"/>
              </a:rPr>
              <a:t>name starts with </a:t>
            </a:r>
            <a:r>
              <a:rPr lang="en-ZA" altLang="en-US" sz="2400" dirty="0" smtClean="0">
                <a:solidFill>
                  <a:schemeClr val="accent3">
                    <a:lumMod val="25000"/>
                  </a:schemeClr>
                </a:solidFill>
                <a:latin typeface="Microsoft JhengHei" panose="020B0604030504040204" charset="-120"/>
                <a:ea typeface="Microsoft JhengHei" panose="020B0604030504040204" charset="-120"/>
              </a:rPr>
              <a:t>'CCA'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Slika 1"/>
          <p:cNvPicPr>
            <a:picLocks noChangeAspect="1"/>
          </p:cNvPicPr>
          <p:nvPr/>
        </p:nvPicPr>
        <p:blipFill>
          <a:blip r:embed="rId3"/>
          <a:stretch>
            <a:fillRect/>
          </a:stretch>
        </p:blipFill>
        <p:spPr>
          <a:xfrm>
            <a:off x="580523" y="2874386"/>
            <a:ext cx="10477500" cy="3552825"/>
          </a:xfrm>
          <a:prstGeom prst="rect">
            <a:avLst/>
          </a:prstGeom>
        </p:spPr>
      </p:pic>
    </p:spTree>
    <p:extLst>
      <p:ext uri="{BB962C8B-B14F-4D97-AF65-F5344CB8AC3E}">
        <p14:creationId xmlns:p14="http://schemas.microsoft.com/office/powerpoint/2010/main" val="17947386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6"/>
            <a:ext cx="9745589" cy="1868070"/>
          </a:xfrm>
          <a:prstGeom prst="rect">
            <a:avLst/>
          </a:prstGeom>
        </p:spPr>
        <p:txBody>
          <a:bodyPr>
            <a:normAutofit/>
          </a:bodyPr>
          <a:lstStyle/>
          <a:p>
            <a:pPr>
              <a:lnSpc>
                <a:spcPct val="150000"/>
              </a:lnSpc>
              <a:spcBef>
                <a:spcPts val="1400"/>
              </a:spcBef>
            </a:pPr>
            <a:r>
              <a:rPr lang="en-ZA" altLang="en-US" sz="2400" dirty="0">
                <a:solidFill>
                  <a:schemeClr val="accent3">
                    <a:lumMod val="25000"/>
                  </a:schemeClr>
                </a:solidFill>
                <a:latin typeface="Microsoft JhengHei" panose="020B0604030504040204" charset="-120"/>
                <a:ea typeface="Microsoft JhengHei" panose="020B0604030504040204" charset="-120"/>
              </a:rPr>
              <a:t>The SUM()</a:t>
            </a:r>
            <a:r>
              <a:rPr lang="en-US" sz="2400" dirty="0">
                <a:solidFill>
                  <a:schemeClr val="accent3">
                    <a:lumMod val="25000"/>
                  </a:schemeClr>
                </a:solidFill>
                <a:latin typeface="Microsoft JhengHei" panose="020B0604030504040204" charset="-120"/>
                <a:ea typeface="Microsoft JhengHei" panose="020B0604030504040204" charset="-120"/>
              </a:rPr>
              <a:t> </a:t>
            </a:r>
            <a:r>
              <a:rPr lang="en-ZA" altLang="en-US" sz="2400" dirty="0">
                <a:solidFill>
                  <a:schemeClr val="accent3">
                    <a:lumMod val="25000"/>
                  </a:schemeClr>
                </a:solidFill>
                <a:latin typeface="Microsoft JhengHei" panose="020B0604030504040204" charset="-120"/>
                <a:ea typeface="Microsoft JhengHei" panose="020B0604030504040204" charset="-120"/>
              </a:rPr>
              <a:t>function was used to </a:t>
            </a:r>
            <a:r>
              <a:rPr lang="en-US" sz="2400" dirty="0">
                <a:solidFill>
                  <a:schemeClr val="accent3">
                    <a:lumMod val="25000"/>
                  </a:schemeClr>
                </a:solidFill>
                <a:latin typeface="Microsoft JhengHei" panose="020B0604030504040204" charset="-120"/>
                <a:ea typeface="Microsoft JhengHei" panose="020B0604030504040204" charset="-120"/>
              </a:rPr>
              <a:t>the </a:t>
            </a:r>
            <a:r>
              <a:rPr lang="en-ZA" altLang="en-US" sz="2400" dirty="0">
                <a:solidFill>
                  <a:schemeClr val="accent3">
                    <a:lumMod val="25000"/>
                  </a:schemeClr>
                </a:solidFill>
                <a:latin typeface="Microsoft JhengHei" panose="020B0604030504040204" charset="-120"/>
                <a:ea typeface="Microsoft JhengHei" panose="020B0604030504040204" charset="-120"/>
              </a:rPr>
              <a:t>calculate the </a:t>
            </a:r>
            <a:r>
              <a:rPr lang="en-US" sz="2400" dirty="0">
                <a:solidFill>
                  <a:schemeClr val="accent3">
                    <a:lumMod val="25000"/>
                  </a:schemeClr>
                </a:solidFill>
                <a:latin typeface="Microsoft JhengHei" panose="020B0604030504040204" charset="-120"/>
                <a:ea typeface="Microsoft JhengHei" panose="020B0604030504040204" charset="-120"/>
              </a:rPr>
              <a:t>total payload carried by boosters from NASA </a:t>
            </a:r>
            <a:r>
              <a:rPr lang="en-ZA" altLang="en-US" sz="2400" dirty="0">
                <a:solidFill>
                  <a:schemeClr val="accent3">
                    <a:lumMod val="25000"/>
                  </a:schemeClr>
                </a:solidFill>
                <a:latin typeface="Microsoft JhengHei" panose="020B0604030504040204" charset="-120"/>
                <a:ea typeface="Microsoft JhengHei" panose="020B0604030504040204" charset="-120"/>
              </a:rPr>
              <a:t>from the </a:t>
            </a:r>
            <a:r>
              <a:rPr lang="en-ZA" altLang="en-US" sz="2400" i="1" dirty="0" err="1">
                <a:solidFill>
                  <a:schemeClr val="accent3">
                    <a:lumMod val="25000"/>
                  </a:schemeClr>
                </a:solidFill>
                <a:latin typeface="Microsoft JhengHei" panose="020B0604030504040204" charset="-120"/>
                <a:ea typeface="Microsoft JhengHei" panose="020B0604030504040204" charset="-120"/>
              </a:rPr>
              <a:t>payload_mass__kg</a:t>
            </a:r>
            <a:r>
              <a:rPr lang="en-ZA" altLang="en-US" sz="2400" i="1" dirty="0">
                <a:solidFill>
                  <a:schemeClr val="accent3">
                    <a:lumMod val="25000"/>
                  </a:schemeClr>
                </a:solidFill>
                <a:latin typeface="Microsoft JhengHei" panose="020B0604030504040204" charset="-120"/>
                <a:ea typeface="Microsoft JhengHei" panose="020B0604030504040204" charset="-120"/>
              </a:rPr>
              <a:t> </a:t>
            </a:r>
            <a:r>
              <a:rPr lang="en-ZA" altLang="en-US" sz="2400" dirty="0">
                <a:solidFill>
                  <a:schemeClr val="accent3">
                    <a:lumMod val="25000"/>
                  </a:schemeClr>
                </a:solidFill>
                <a:latin typeface="Microsoft JhengHei" panose="020B0604030504040204" charset="-120"/>
                <a:ea typeface="Microsoft JhengHei" panose="020B0604030504040204" charset="-120"/>
              </a:rPr>
              <a:t>column</a:t>
            </a:r>
            <a:r>
              <a:rPr lang="en-ZA" altLang="en-US" sz="2400" dirty="0" smtClean="0">
                <a:solidFill>
                  <a:schemeClr val="accent3">
                    <a:lumMod val="25000"/>
                  </a:schemeClr>
                </a:solidFill>
                <a:latin typeface="Microsoft JhengHei" panose="020B0604030504040204" charset="-120"/>
                <a:ea typeface="Microsoft JhengHei" panose="020B0604030504040204" charset="-120"/>
              </a:rPr>
              <a:t>.</a:t>
            </a:r>
            <a:endParaRPr lang="en-US" sz="2400" dirty="0">
              <a:solidFill>
                <a:schemeClr val="accent3">
                  <a:lumMod val="25000"/>
                </a:schemeClr>
              </a:solidFill>
              <a:latin typeface="Microsoft JhengHei" panose="020B0604030504040204" charset="-120"/>
              <a:ea typeface="Microsoft JhengHei" panose="020B0604030504040204" charset="-12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Slika 1"/>
          <p:cNvPicPr>
            <a:picLocks noChangeAspect="1"/>
          </p:cNvPicPr>
          <p:nvPr/>
        </p:nvPicPr>
        <p:blipFill>
          <a:blip r:embed="rId3"/>
          <a:stretch>
            <a:fillRect/>
          </a:stretch>
        </p:blipFill>
        <p:spPr>
          <a:xfrm>
            <a:off x="3923040" y="3850356"/>
            <a:ext cx="4209541" cy="1395162"/>
          </a:xfrm>
          <a:prstGeom prst="rect">
            <a:avLst/>
          </a:prstGeom>
        </p:spPr>
      </p:pic>
    </p:spTree>
    <p:extLst>
      <p:ext uri="{BB962C8B-B14F-4D97-AF65-F5344CB8AC3E}">
        <p14:creationId xmlns:p14="http://schemas.microsoft.com/office/powerpoint/2010/main" val="40100147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3758" y="1332330"/>
            <a:ext cx="9745589" cy="2433554"/>
          </a:xfrm>
          <a:prstGeom prst="rect">
            <a:avLst/>
          </a:prstGeom>
        </p:spPr>
        <p:txBody>
          <a:bodyPr>
            <a:normAutofit fontScale="85000" lnSpcReduction="10000"/>
          </a:bodyPr>
          <a:lstStyle/>
          <a:p>
            <a:pPr>
              <a:lnSpc>
                <a:spcPct val="150000"/>
              </a:lnSpc>
              <a:spcBef>
                <a:spcPts val="1400"/>
              </a:spcBef>
            </a:pPr>
            <a:r>
              <a:rPr lang="en-ZA" altLang="en-US" sz="2400" dirty="0">
                <a:solidFill>
                  <a:schemeClr val="accent3">
                    <a:lumMod val="25000"/>
                  </a:schemeClr>
                </a:solidFill>
                <a:latin typeface="Microsoft JhengHei" panose="020B0604030504040204" charset="-120"/>
                <a:ea typeface="Microsoft JhengHei" panose="020B0604030504040204" charset="-120"/>
                <a:sym typeface="+mn-ea"/>
              </a:rPr>
              <a:t>The AVG()</a:t>
            </a:r>
            <a:r>
              <a:rPr lang="en-US" sz="2400" dirty="0">
                <a:solidFill>
                  <a:schemeClr val="accent3">
                    <a:lumMod val="25000"/>
                  </a:schemeClr>
                </a:solidFill>
                <a:latin typeface="Microsoft JhengHei" panose="020B0604030504040204" charset="-120"/>
                <a:ea typeface="Microsoft JhengHei" panose="020B0604030504040204" charset="-120"/>
                <a:sym typeface="+mn-ea"/>
              </a:rPr>
              <a:t> </a:t>
            </a:r>
            <a:r>
              <a:rPr lang="en-ZA" altLang="en-US" sz="2400" dirty="0">
                <a:solidFill>
                  <a:schemeClr val="accent3">
                    <a:lumMod val="25000"/>
                  </a:schemeClr>
                </a:solidFill>
                <a:latin typeface="Microsoft JhengHei" panose="020B0604030504040204" charset="-120"/>
                <a:ea typeface="Microsoft JhengHei" panose="020B0604030504040204" charset="-120"/>
                <a:sym typeface="+mn-ea"/>
              </a:rPr>
              <a:t>function was used to </a:t>
            </a:r>
            <a:r>
              <a:rPr lang="en-US" sz="2400" dirty="0">
                <a:solidFill>
                  <a:schemeClr val="accent3">
                    <a:lumMod val="25000"/>
                  </a:schemeClr>
                </a:solidFill>
                <a:latin typeface="Microsoft JhengHei" panose="020B0604030504040204" charset="-120"/>
                <a:ea typeface="Microsoft JhengHei" panose="020B0604030504040204" charset="-120"/>
                <a:sym typeface="+mn-ea"/>
              </a:rPr>
              <a:t>the </a:t>
            </a:r>
            <a:r>
              <a:rPr lang="en-ZA" altLang="en-US" sz="2400" dirty="0">
                <a:solidFill>
                  <a:schemeClr val="accent3">
                    <a:lumMod val="25000"/>
                  </a:schemeClr>
                </a:solidFill>
                <a:latin typeface="Microsoft JhengHei" panose="020B0604030504040204" charset="-120"/>
                <a:ea typeface="Microsoft JhengHei" panose="020B0604030504040204" charset="-120"/>
                <a:sym typeface="+mn-ea"/>
              </a:rPr>
              <a:t>calculate the </a:t>
            </a:r>
            <a:r>
              <a:rPr lang="en-ZA" sz="2400" dirty="0">
                <a:solidFill>
                  <a:schemeClr val="accent3">
                    <a:lumMod val="25000"/>
                  </a:schemeClr>
                </a:solidFill>
                <a:latin typeface="Microsoft JhengHei" panose="020B0604030504040204" charset="-120"/>
                <a:ea typeface="Microsoft JhengHei" panose="020B0604030504040204" charset="-120"/>
                <a:sym typeface="+mn-ea"/>
              </a:rPr>
              <a:t>average</a:t>
            </a:r>
            <a:r>
              <a:rPr lang="en-US" sz="2400" dirty="0">
                <a:solidFill>
                  <a:schemeClr val="accent3">
                    <a:lumMod val="25000"/>
                  </a:schemeClr>
                </a:solidFill>
                <a:latin typeface="Microsoft JhengHei" panose="020B0604030504040204" charset="-120"/>
                <a:ea typeface="Microsoft JhengHei" panose="020B0604030504040204" charset="-120"/>
                <a:sym typeface="+mn-ea"/>
              </a:rPr>
              <a:t> payload</a:t>
            </a:r>
            <a:r>
              <a:rPr lang="en-US" sz="2400" dirty="0">
                <a:solidFill>
                  <a:schemeClr val="accent3">
                    <a:lumMod val="25000"/>
                  </a:schemeClr>
                </a:solidFill>
                <a:latin typeface="Microsoft JhengHei" panose="020B0604030504040204" charset="-120"/>
                <a:ea typeface="Microsoft JhengHei" panose="020B0604030504040204" charset="-120"/>
              </a:rPr>
              <a:t> the average payload mass carried by booster version F9 v1.1</a:t>
            </a:r>
          </a:p>
          <a:p>
            <a:pPr>
              <a:lnSpc>
                <a:spcPct val="150000"/>
              </a:lnSpc>
              <a:spcBef>
                <a:spcPts val="1400"/>
              </a:spcBef>
            </a:pPr>
            <a:r>
              <a:rPr lang="en-ZA" altLang="en-US" sz="2400" dirty="0">
                <a:solidFill>
                  <a:schemeClr val="accent3">
                    <a:lumMod val="25000"/>
                  </a:schemeClr>
                </a:solidFill>
                <a:latin typeface="Microsoft JhengHei" panose="020B0604030504040204" charset="-120"/>
                <a:ea typeface="Microsoft JhengHei" panose="020B0604030504040204" charset="-120"/>
              </a:rPr>
              <a:t>The WHERE clause was used to filter results so that the calculations were only performed on </a:t>
            </a:r>
            <a:r>
              <a:rPr lang="en-ZA" altLang="en-US" sz="2400" i="1" dirty="0" err="1">
                <a:solidFill>
                  <a:schemeClr val="accent3">
                    <a:lumMod val="25000"/>
                  </a:schemeClr>
                </a:solidFill>
                <a:latin typeface="Microsoft JhengHei" panose="020B0604030504040204" charset="-120"/>
                <a:ea typeface="Microsoft JhengHei" panose="020B0604030504040204" charset="-120"/>
              </a:rPr>
              <a:t>booster_versions</a:t>
            </a:r>
            <a:r>
              <a:rPr lang="en-ZA" altLang="en-US" sz="2400" dirty="0">
                <a:solidFill>
                  <a:schemeClr val="accent3">
                    <a:lumMod val="25000"/>
                  </a:schemeClr>
                </a:solidFill>
                <a:latin typeface="Microsoft JhengHei" panose="020B0604030504040204" charset="-120"/>
                <a:ea typeface="Microsoft JhengHei" panose="020B0604030504040204" charset="-120"/>
              </a:rPr>
              <a:t> only if they were named “F9 v1.1”</a:t>
            </a:r>
            <a:endParaRPr lang="en-ZA" altLang="en-US" sz="2400" dirty="0">
              <a:solidFill>
                <a:schemeClr val="accent3">
                  <a:lumMod val="25000"/>
                </a:schemeClr>
              </a:solidFill>
              <a:latin typeface="Microsoft JhengHei" panose="020B0604030504040204" charset="-120"/>
              <a:ea typeface="Microsoft JhengHei" panose="020B0604030504040204" charset="-12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Slika 1"/>
          <p:cNvPicPr>
            <a:picLocks noChangeAspect="1"/>
          </p:cNvPicPr>
          <p:nvPr/>
        </p:nvPicPr>
        <p:blipFill>
          <a:blip r:embed="rId3"/>
          <a:stretch>
            <a:fillRect/>
          </a:stretch>
        </p:blipFill>
        <p:spPr>
          <a:xfrm>
            <a:off x="4123949" y="3533273"/>
            <a:ext cx="4070058" cy="1736558"/>
          </a:xfrm>
          <a:prstGeom prst="rect">
            <a:avLst/>
          </a:prstGeom>
        </p:spPr>
      </p:pic>
    </p:spTree>
    <p:extLst>
      <p:ext uri="{BB962C8B-B14F-4D97-AF65-F5344CB8AC3E}">
        <p14:creationId xmlns:p14="http://schemas.microsoft.com/office/powerpoint/2010/main" val="27355605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34029" y="1588958"/>
            <a:ext cx="10253762" cy="473039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hr-HR" sz="2200" dirty="0" err="1">
                <a:solidFill>
                  <a:schemeClr val="accent3">
                    <a:lumMod val="25000"/>
                  </a:schemeClr>
                </a:solidFill>
                <a:latin typeface="Abadi" panose="020B0604020104020204" pitchFamily="34" charset="0"/>
              </a:rPr>
              <a:t>The</a:t>
            </a:r>
            <a:r>
              <a:rPr lang="hr-HR" sz="2200" dirty="0">
                <a:solidFill>
                  <a:schemeClr val="accent3">
                    <a:lumMod val="25000"/>
                  </a:schemeClr>
                </a:solidFill>
                <a:latin typeface="Abadi" panose="020B0604020104020204" pitchFamily="34" charset="0"/>
              </a:rPr>
              <a:t> </a:t>
            </a:r>
            <a:r>
              <a:rPr lang="hr-HR" sz="2200" dirty="0" err="1">
                <a:solidFill>
                  <a:schemeClr val="accent3">
                    <a:lumMod val="25000"/>
                  </a:schemeClr>
                </a:solidFill>
                <a:latin typeface="Abadi" panose="020B0604020104020204" pitchFamily="34" charset="0"/>
              </a:rPr>
              <a:t>goal</a:t>
            </a:r>
            <a:r>
              <a:rPr lang="hr-HR" sz="2200" dirty="0">
                <a:solidFill>
                  <a:schemeClr val="accent3">
                    <a:lumMod val="25000"/>
                  </a:schemeClr>
                </a:solidFill>
                <a:latin typeface="Abadi" panose="020B0604020104020204" pitchFamily="34" charset="0"/>
              </a:rPr>
              <a:t> </a:t>
            </a:r>
            <a:r>
              <a:rPr lang="hr-HR" sz="2200" dirty="0" err="1">
                <a:solidFill>
                  <a:schemeClr val="accent3">
                    <a:lumMod val="25000"/>
                  </a:schemeClr>
                </a:solidFill>
                <a:latin typeface="Abadi" panose="020B0604020104020204" pitchFamily="34" charset="0"/>
              </a:rPr>
              <a:t>of</a:t>
            </a:r>
            <a:r>
              <a:rPr lang="en-US" sz="2200" dirty="0">
                <a:solidFill>
                  <a:schemeClr val="accent3">
                    <a:lumMod val="25000"/>
                  </a:schemeClr>
                </a:solidFill>
                <a:latin typeface="Abadi" panose="020B0604020104020204" pitchFamily="34" charset="0"/>
              </a:rPr>
              <a:t> this capstone project</a:t>
            </a:r>
            <a:r>
              <a:rPr lang="hr-HR" sz="2200" dirty="0">
                <a:solidFill>
                  <a:schemeClr val="accent3">
                    <a:lumMod val="25000"/>
                  </a:schemeClr>
                </a:solidFill>
                <a:latin typeface="Abadi" panose="020B0604020104020204" pitchFamily="34" charset="0"/>
              </a:rPr>
              <a:t> </a:t>
            </a:r>
            <a:r>
              <a:rPr lang="hr-HR" sz="2200" dirty="0" err="1">
                <a:solidFill>
                  <a:schemeClr val="accent3">
                    <a:lumMod val="25000"/>
                  </a:schemeClr>
                </a:solidFill>
                <a:latin typeface="Abadi" panose="020B0604020104020204" pitchFamily="34" charset="0"/>
              </a:rPr>
              <a:t>is</a:t>
            </a:r>
            <a:r>
              <a:rPr lang="hr-HR" sz="2200" dirty="0">
                <a:solidFill>
                  <a:schemeClr val="accent3">
                    <a:lumMod val="25000"/>
                  </a:schemeClr>
                </a:solidFill>
                <a:latin typeface="Abadi" panose="020B0604020104020204" pitchFamily="34" charset="0"/>
              </a:rPr>
              <a:t> to</a:t>
            </a:r>
            <a:r>
              <a:rPr lang="en-US" sz="2200" dirty="0">
                <a:solidFill>
                  <a:schemeClr val="accent3">
                    <a:lumMod val="25000"/>
                  </a:schemeClr>
                </a:solidFill>
                <a:latin typeface="Abadi" panose="020B0604020104020204" pitchFamily="34" charset="0"/>
              </a:rPr>
              <a:t> predict whether the SpaceX Falcon 9 first stage will land successfully. If </a:t>
            </a:r>
            <a:r>
              <a:rPr lang="hr-HR" sz="2200" dirty="0" err="1">
                <a:solidFill>
                  <a:schemeClr val="accent3">
                    <a:lumMod val="25000"/>
                  </a:schemeClr>
                </a:solidFill>
                <a:latin typeface="Abadi" panose="020B0604020104020204" pitchFamily="34" charset="0"/>
              </a:rPr>
              <a:t>it</a:t>
            </a:r>
            <a:r>
              <a:rPr lang="hr-HR" sz="2200" dirty="0">
                <a:solidFill>
                  <a:schemeClr val="accent3">
                    <a:lumMod val="25000"/>
                  </a:schemeClr>
                </a:solidFill>
                <a:latin typeface="Abadi" panose="020B0604020104020204" pitchFamily="34" charset="0"/>
              </a:rPr>
              <a:t> </a:t>
            </a:r>
            <a:r>
              <a:rPr lang="hr-HR" sz="2200" dirty="0" err="1">
                <a:solidFill>
                  <a:schemeClr val="accent3">
                    <a:lumMod val="25000"/>
                  </a:schemeClr>
                </a:solidFill>
                <a:latin typeface="Abadi" panose="020B0604020104020204" pitchFamily="34" charset="0"/>
              </a:rPr>
              <a:t>is</a:t>
            </a:r>
            <a:r>
              <a:rPr lang="hr-HR" sz="2200" dirty="0">
                <a:solidFill>
                  <a:schemeClr val="accent3">
                    <a:lumMod val="25000"/>
                  </a:schemeClr>
                </a:solidFill>
                <a:latin typeface="Abadi" panose="020B0604020104020204" pitchFamily="34" charset="0"/>
              </a:rPr>
              <a:t> </a:t>
            </a:r>
            <a:r>
              <a:rPr lang="hr-HR" sz="2200" dirty="0" err="1">
                <a:solidFill>
                  <a:schemeClr val="accent3">
                    <a:lumMod val="25000"/>
                  </a:schemeClr>
                </a:solidFill>
                <a:latin typeface="Abadi" panose="020B0604020104020204" pitchFamily="34" charset="0"/>
              </a:rPr>
              <a:t>possible</a:t>
            </a:r>
            <a:r>
              <a:rPr lang="hr-HR" sz="2200" dirty="0">
                <a:solidFill>
                  <a:schemeClr val="accent3">
                    <a:lumMod val="25000"/>
                  </a:schemeClr>
                </a:solidFill>
                <a:latin typeface="Abadi" panose="020B0604020104020204" pitchFamily="34" charset="0"/>
              </a:rPr>
              <a:t> to</a:t>
            </a:r>
            <a:r>
              <a:rPr lang="en-US" sz="2200" dirty="0">
                <a:solidFill>
                  <a:schemeClr val="accent3">
                    <a:lumMod val="25000"/>
                  </a:schemeClr>
                </a:solidFill>
                <a:latin typeface="Abadi" panose="020B0604020104020204" pitchFamily="34" charset="0"/>
              </a:rPr>
              <a:t> determine if the first stage will land, </a:t>
            </a:r>
            <a:r>
              <a:rPr lang="hr-HR" sz="2200" dirty="0" err="1">
                <a:solidFill>
                  <a:schemeClr val="accent3">
                    <a:lumMod val="25000"/>
                  </a:schemeClr>
                </a:solidFill>
                <a:latin typeface="Abadi" panose="020B0604020104020204" pitchFamily="34" charset="0"/>
              </a:rPr>
              <a:t>then</a:t>
            </a:r>
            <a:r>
              <a:rPr lang="hr-HR" sz="2200" dirty="0">
                <a:solidFill>
                  <a:schemeClr val="accent3">
                    <a:lumMod val="25000"/>
                  </a:schemeClr>
                </a:solidFill>
                <a:latin typeface="Abadi" panose="020B0604020104020204" pitchFamily="34" charset="0"/>
              </a:rPr>
              <a:t> </a:t>
            </a:r>
            <a:r>
              <a:rPr lang="hr-HR" sz="2200" dirty="0" err="1">
                <a:solidFill>
                  <a:schemeClr val="accent3">
                    <a:lumMod val="25000"/>
                  </a:schemeClr>
                </a:solidFill>
                <a:latin typeface="Abadi" panose="020B0604020104020204" pitchFamily="34" charset="0"/>
              </a:rPr>
              <a:t>it</a:t>
            </a:r>
            <a:r>
              <a:rPr lang="hr-HR" sz="2200" dirty="0">
                <a:solidFill>
                  <a:schemeClr val="accent3">
                    <a:lumMod val="25000"/>
                  </a:schemeClr>
                </a:solidFill>
                <a:latin typeface="Abadi" panose="020B0604020104020204" pitchFamily="34" charset="0"/>
              </a:rPr>
              <a:t> </a:t>
            </a:r>
            <a:r>
              <a:rPr lang="hr-HR" sz="2200" dirty="0" err="1">
                <a:solidFill>
                  <a:schemeClr val="accent3">
                    <a:lumMod val="25000"/>
                  </a:schemeClr>
                </a:solidFill>
                <a:latin typeface="Abadi" panose="020B0604020104020204" pitchFamily="34" charset="0"/>
              </a:rPr>
              <a:t>can</a:t>
            </a:r>
            <a:r>
              <a:rPr lang="hr-HR"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determine the cost of a launch. This </a:t>
            </a:r>
            <a:r>
              <a:rPr lang="hr-HR" sz="2200" dirty="0" err="1">
                <a:solidFill>
                  <a:schemeClr val="accent3">
                    <a:lumMod val="25000"/>
                  </a:schemeClr>
                </a:solidFill>
                <a:latin typeface="Abadi" panose="020B0604020104020204" pitchFamily="34" charset="0"/>
              </a:rPr>
              <a:t>goal</a:t>
            </a:r>
            <a:r>
              <a:rPr lang="hr-HR"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will be achieved </a:t>
            </a:r>
            <a:r>
              <a:rPr lang="hr-HR" sz="2200" dirty="0" err="1">
                <a:solidFill>
                  <a:schemeClr val="accent3">
                    <a:lumMod val="25000"/>
                  </a:schemeClr>
                </a:solidFill>
                <a:latin typeface="Abadi" panose="020B0604020104020204" pitchFamily="34" charset="0"/>
              </a:rPr>
              <a:t>using</a:t>
            </a:r>
            <a:r>
              <a:rPr lang="en-US" sz="2200" dirty="0">
                <a:solidFill>
                  <a:schemeClr val="accent3">
                    <a:lumMod val="25000"/>
                  </a:schemeClr>
                </a:solidFill>
                <a:latin typeface="Abadi" panose="020B0604020104020204" pitchFamily="34" charset="0"/>
              </a:rPr>
              <a:t> different machine learning classification algorithms.</a:t>
            </a:r>
          </a:p>
          <a:p>
            <a:pPr>
              <a:lnSpc>
                <a:spcPct val="100000"/>
              </a:lnSpc>
              <a:spcBef>
                <a:spcPts val="1400"/>
              </a:spcBef>
            </a:pPr>
            <a:r>
              <a:rPr lang="en-US" sz="2200" dirty="0">
                <a:solidFill>
                  <a:schemeClr val="accent3">
                    <a:lumMod val="25000"/>
                  </a:schemeClr>
                </a:solidFill>
                <a:latin typeface="Abadi" panose="020B0604020104020204" pitchFamily="34" charset="0"/>
              </a:rPr>
              <a:t>The </a:t>
            </a:r>
            <a:r>
              <a:rPr lang="hr-HR" sz="2200" dirty="0" err="1">
                <a:solidFill>
                  <a:schemeClr val="accent3">
                    <a:lumMod val="25000"/>
                  </a:schemeClr>
                </a:solidFill>
                <a:latin typeface="Abadi" panose="020B0604020104020204" pitchFamily="34" charset="0"/>
              </a:rPr>
              <a:t>methodology</a:t>
            </a:r>
            <a:r>
              <a:rPr lang="en-US" sz="2200" dirty="0">
                <a:solidFill>
                  <a:schemeClr val="accent3">
                    <a:lumMod val="25000"/>
                  </a:schemeClr>
                </a:solidFill>
                <a:latin typeface="Abadi" panose="020B0604020104020204" pitchFamily="34" charset="0"/>
              </a:rPr>
              <a:t> include Data </a:t>
            </a:r>
            <a:r>
              <a:rPr lang="en-US" sz="2200" dirty="0" err="1">
                <a:solidFill>
                  <a:schemeClr val="accent3">
                    <a:lumMod val="25000"/>
                  </a:schemeClr>
                </a:solidFill>
                <a:latin typeface="Abadi" panose="020B0604020104020204" pitchFamily="34" charset="0"/>
              </a:rPr>
              <a:t>Dollection</a:t>
            </a:r>
            <a:r>
              <a:rPr lang="en-US" sz="2200" dirty="0">
                <a:solidFill>
                  <a:schemeClr val="accent3">
                    <a:lumMod val="25000"/>
                  </a:schemeClr>
                </a:solidFill>
                <a:latin typeface="Abadi" panose="020B0604020104020204" pitchFamily="34" charset="0"/>
              </a:rPr>
              <a:t>, Data Wrangling and Preprocessing, Exploratory Data Analysis, Data Visualization and finally, Machine Learning Prediction.</a:t>
            </a:r>
          </a:p>
          <a:p>
            <a:pPr>
              <a:lnSpc>
                <a:spcPct val="100000"/>
              </a:lnSpc>
              <a:spcBef>
                <a:spcPts val="1400"/>
              </a:spcBef>
            </a:pPr>
            <a:r>
              <a:rPr lang="en-US" sz="2200" dirty="0">
                <a:solidFill>
                  <a:schemeClr val="accent3">
                    <a:lumMod val="25000"/>
                  </a:schemeClr>
                </a:solidFill>
                <a:latin typeface="Abadi" panose="020B0604020104020204" pitchFamily="34" charset="0"/>
              </a:rPr>
              <a:t>During investigation, the results of analysis indicate that there are some features of rocket launches that have a correlation with the success or failure launches.</a:t>
            </a:r>
          </a:p>
          <a:p>
            <a:pPr>
              <a:lnSpc>
                <a:spcPct val="100000"/>
              </a:lnSpc>
              <a:spcBef>
                <a:spcPts val="1400"/>
              </a:spcBef>
            </a:pPr>
            <a:r>
              <a:rPr lang="hr-HR" sz="2200" dirty="0" err="1">
                <a:solidFill>
                  <a:schemeClr val="accent3">
                    <a:lumMod val="25000"/>
                  </a:schemeClr>
                </a:solidFill>
                <a:latin typeface="Abadi" panose="020B0604020104020204" pitchFamily="34" charset="0"/>
              </a:rPr>
              <a:t>The</a:t>
            </a:r>
            <a:r>
              <a:rPr lang="hr-HR" sz="2200" dirty="0">
                <a:solidFill>
                  <a:schemeClr val="accent3">
                    <a:lumMod val="25000"/>
                  </a:schemeClr>
                </a:solidFill>
                <a:latin typeface="Abadi" panose="020B0604020104020204" pitchFamily="34" charset="0"/>
              </a:rPr>
              <a:t> </a:t>
            </a:r>
            <a:r>
              <a:rPr lang="hr-HR" sz="2200" dirty="0" err="1">
                <a:solidFill>
                  <a:schemeClr val="accent3">
                    <a:lumMod val="25000"/>
                  </a:schemeClr>
                </a:solidFill>
                <a:latin typeface="Abadi" panose="020B0604020104020204" pitchFamily="34" charset="0"/>
              </a:rPr>
              <a:t>final</a:t>
            </a:r>
            <a:r>
              <a:rPr lang="hr-HR" sz="2200" dirty="0">
                <a:solidFill>
                  <a:schemeClr val="accent3">
                    <a:lumMod val="25000"/>
                  </a:schemeClr>
                </a:solidFill>
                <a:latin typeface="Abadi" panose="020B0604020104020204" pitchFamily="34" charset="0"/>
              </a:rPr>
              <a:t> </a:t>
            </a:r>
            <a:r>
              <a:rPr lang="hr-HR" sz="2200" dirty="0" err="1">
                <a:solidFill>
                  <a:schemeClr val="accent3">
                    <a:lumMod val="25000"/>
                  </a:schemeClr>
                </a:solidFill>
                <a:latin typeface="Abadi" panose="020B0604020104020204" pitchFamily="34" charset="0"/>
              </a:rPr>
              <a:t>conclusion</a:t>
            </a:r>
            <a:r>
              <a:rPr lang="hr-HR" sz="2200" dirty="0">
                <a:solidFill>
                  <a:schemeClr val="accent3">
                    <a:lumMod val="25000"/>
                  </a:schemeClr>
                </a:solidFill>
                <a:latin typeface="Abadi" panose="020B0604020104020204" pitchFamily="34" charset="0"/>
              </a:rPr>
              <a:t> i t</a:t>
            </a:r>
            <a:r>
              <a:rPr lang="en-US" sz="2200" dirty="0">
                <a:solidFill>
                  <a:schemeClr val="accent3">
                    <a:lumMod val="25000"/>
                  </a:schemeClr>
                </a:solidFill>
                <a:latin typeface="Abadi" panose="020B0604020104020204" pitchFamily="34" charset="0"/>
              </a:rPr>
              <a:t>hat the Decision Tree may be the best machine learning algorithm to </a:t>
            </a:r>
            <a:r>
              <a:rPr lang="hr-HR" sz="2200" dirty="0" err="1">
                <a:solidFill>
                  <a:schemeClr val="accent3">
                    <a:lumMod val="25000"/>
                  </a:schemeClr>
                </a:solidFill>
                <a:latin typeface="Abadi" panose="020B0604020104020204" pitchFamily="34" charset="0"/>
              </a:rPr>
              <a:t>solve</a:t>
            </a:r>
            <a:r>
              <a:rPr lang="hr-HR"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this problem.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2120733"/>
          </a:xfrm>
          <a:prstGeom prst="rect">
            <a:avLst/>
          </a:prstGeom>
        </p:spPr>
        <p:txBody>
          <a:bodyPr lIns="91440" tIns="45720" rIns="91440" bIns="45720" anchor="t">
            <a:normAutofit fontScale="92500" lnSpcReduction="20000"/>
          </a:bodyPr>
          <a:lstStyle/>
          <a:p>
            <a:pPr>
              <a:lnSpc>
                <a:spcPct val="150000"/>
              </a:lnSpc>
              <a:spcBef>
                <a:spcPts val="1400"/>
              </a:spcBef>
            </a:pPr>
            <a:r>
              <a:rPr lang="en-ZA" altLang="en-US" sz="2400" dirty="0">
                <a:solidFill>
                  <a:schemeClr val="accent3">
                    <a:lumMod val="25000"/>
                  </a:schemeClr>
                </a:solidFill>
                <a:latin typeface="Microsoft JhengHei" panose="020B0604030504040204" charset="-120"/>
                <a:ea typeface="Microsoft JhengHei" panose="020B0604030504040204" charset="-120"/>
              </a:rPr>
              <a:t>The MIN(DATE) function was used to f</a:t>
            </a:r>
            <a:r>
              <a:rPr lang="en-US" sz="2400" dirty="0" err="1">
                <a:solidFill>
                  <a:schemeClr val="accent3">
                    <a:lumMod val="25000"/>
                  </a:schemeClr>
                </a:solidFill>
                <a:latin typeface="Microsoft JhengHei" panose="020B0604030504040204" charset="-120"/>
                <a:ea typeface="Microsoft JhengHei" panose="020B0604030504040204" charset="-120"/>
              </a:rPr>
              <a:t>ind</a:t>
            </a:r>
            <a:r>
              <a:rPr lang="en-US" sz="2400" dirty="0">
                <a:solidFill>
                  <a:schemeClr val="accent3">
                    <a:lumMod val="25000"/>
                  </a:schemeClr>
                </a:solidFill>
                <a:latin typeface="Microsoft JhengHei" panose="020B0604030504040204" charset="-120"/>
                <a:ea typeface="Microsoft JhengHei" panose="020B0604030504040204" charset="-120"/>
              </a:rPr>
              <a:t> the date of the first successful landing outcome on ground pad</a:t>
            </a:r>
          </a:p>
          <a:p>
            <a:pPr>
              <a:lnSpc>
                <a:spcPct val="150000"/>
              </a:lnSpc>
              <a:spcBef>
                <a:spcPts val="1400"/>
              </a:spcBef>
            </a:pPr>
            <a:r>
              <a:rPr lang="en-ZA" altLang="en-US" sz="2400" dirty="0">
                <a:solidFill>
                  <a:schemeClr val="accent3">
                    <a:lumMod val="25000"/>
                  </a:schemeClr>
                </a:solidFill>
                <a:latin typeface="Microsoft JhengHei" panose="020B0604030504040204" charset="-120"/>
                <a:ea typeface="Microsoft JhengHei" panose="020B0604030504040204" charset="-120"/>
              </a:rPr>
              <a:t>The WHERE clause ensured that the results were filtered to match only when the </a:t>
            </a:r>
            <a:r>
              <a:rPr lang="en-ZA" altLang="en-US" sz="2400" i="1" dirty="0">
                <a:solidFill>
                  <a:schemeClr val="accent3">
                    <a:lumMod val="25000"/>
                  </a:schemeClr>
                </a:solidFill>
                <a:latin typeface="Microsoft JhengHei" panose="020B0604030504040204" charset="-120"/>
                <a:ea typeface="Microsoft JhengHei" panose="020B0604030504040204" charset="-120"/>
              </a:rPr>
              <a:t>'</a:t>
            </a:r>
            <a:r>
              <a:rPr lang="en-ZA" altLang="en-US" sz="2400" i="1" dirty="0" err="1">
                <a:solidFill>
                  <a:schemeClr val="accent3">
                    <a:lumMod val="25000"/>
                  </a:schemeClr>
                </a:solidFill>
                <a:latin typeface="Microsoft JhengHei" panose="020B0604030504040204" charset="-120"/>
                <a:ea typeface="Microsoft JhengHei" panose="020B0604030504040204" charset="-120"/>
              </a:rPr>
              <a:t>landing_</a:t>
            </a:r>
            <a:r>
              <a:rPr lang="en-ZA" altLang="en-US" sz="2400" dirty="0" err="1">
                <a:solidFill>
                  <a:schemeClr val="accent3">
                    <a:lumMod val="25000"/>
                  </a:schemeClr>
                </a:solidFill>
                <a:latin typeface="Microsoft JhengHei" panose="020B0604030504040204" charset="-120"/>
                <a:ea typeface="Microsoft JhengHei" panose="020B0604030504040204" charset="-120"/>
              </a:rPr>
              <a:t>outcome</a:t>
            </a:r>
            <a:r>
              <a:rPr lang="en-ZA" altLang="en-US" sz="2400" dirty="0">
                <a:solidFill>
                  <a:schemeClr val="accent3">
                    <a:lumMod val="25000"/>
                  </a:schemeClr>
                </a:solidFill>
                <a:latin typeface="Microsoft JhengHei" panose="020B0604030504040204" charset="-120"/>
                <a:ea typeface="Microsoft JhengHei" panose="020B0604030504040204" charset="-120"/>
              </a:rPr>
              <a:t>' column is  'Success (ground pad)'</a:t>
            </a:r>
            <a:endParaRPr lang="en-ZA" altLang="en-US" sz="2400" dirty="0">
              <a:solidFill>
                <a:schemeClr val="accent3">
                  <a:lumMod val="25000"/>
                </a:schemeClr>
              </a:solidFill>
              <a:latin typeface="Microsoft JhengHei" panose="020B0604030504040204" charset="-120"/>
              <a:ea typeface="Microsoft JhengHei" panose="020B0604030504040204" charset="-12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Slika 1"/>
          <p:cNvPicPr>
            <a:picLocks noChangeAspect="1"/>
          </p:cNvPicPr>
          <p:nvPr/>
        </p:nvPicPr>
        <p:blipFill>
          <a:blip r:embed="rId3"/>
          <a:stretch>
            <a:fillRect/>
          </a:stretch>
        </p:blipFill>
        <p:spPr>
          <a:xfrm>
            <a:off x="1515226" y="4535906"/>
            <a:ext cx="8673452" cy="881564"/>
          </a:xfrm>
          <a:prstGeom prst="rect">
            <a:avLst/>
          </a:prstGeom>
        </p:spPr>
      </p:pic>
    </p:spTree>
    <p:extLst>
      <p:ext uri="{BB962C8B-B14F-4D97-AF65-F5344CB8AC3E}">
        <p14:creationId xmlns:p14="http://schemas.microsoft.com/office/powerpoint/2010/main" val="14346799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266708" cy="4351338"/>
          </a:xfrm>
          <a:prstGeom prst="rect">
            <a:avLst/>
          </a:prstGeom>
        </p:spPr>
        <p:txBody>
          <a:bodyPr lIns="91440" tIns="45720" rIns="91440" bIns="45720" anchor="t">
            <a:normAutofit/>
          </a:bodyPr>
          <a:lstStyle/>
          <a:p>
            <a:pPr>
              <a:lnSpc>
                <a:spcPct val="150000"/>
              </a:lnSpc>
              <a:spcBef>
                <a:spcPts val="1400"/>
              </a:spcBef>
            </a:pPr>
            <a:r>
              <a:rPr lang="en-ZA" altLang="en-US" sz="2400" dirty="0">
                <a:solidFill>
                  <a:schemeClr val="accent3">
                    <a:lumMod val="25000"/>
                  </a:schemeClr>
                </a:solidFill>
                <a:latin typeface="Microsoft JhengHei" panose="020B0604030504040204" charset="-120"/>
                <a:ea typeface="Microsoft JhengHei" panose="020B0604030504040204" charset="-120"/>
              </a:rPr>
              <a:t>The BETWEEN clause was used to retrieve only those results of</a:t>
            </a:r>
            <a:r>
              <a:rPr lang="en-US" sz="2400" dirty="0">
                <a:solidFill>
                  <a:schemeClr val="accent3">
                    <a:lumMod val="25000"/>
                  </a:schemeClr>
                </a:solidFill>
                <a:latin typeface="Microsoft JhengHei" panose="020B0604030504040204" charset="-120"/>
                <a:ea typeface="Microsoft JhengHei" panose="020B0604030504040204" charset="-120"/>
              </a:rPr>
              <a:t> </a:t>
            </a:r>
            <a:r>
              <a:rPr lang="en-US" sz="2400" dirty="0">
                <a:solidFill>
                  <a:schemeClr val="accent3">
                    <a:lumMod val="25000"/>
                  </a:schemeClr>
                </a:solidFill>
                <a:latin typeface="Microsoft JhengHei" panose="020B0604030504040204" charset="-120"/>
                <a:ea typeface="Microsoft JhengHei" panose="020B0604030504040204" charset="-120"/>
                <a:sym typeface="+mn-ea"/>
              </a:rPr>
              <a:t> payload mass greater than 4000 but less than 6000</a:t>
            </a:r>
            <a:r>
              <a:rPr lang="en-ZA" altLang="en-US" sz="2400" dirty="0">
                <a:solidFill>
                  <a:schemeClr val="accent3">
                    <a:lumMod val="25000"/>
                  </a:schemeClr>
                </a:solidFill>
                <a:latin typeface="Microsoft JhengHei" panose="020B0604030504040204" charset="-120"/>
                <a:ea typeface="Microsoft JhengHei" panose="020B0604030504040204" charset="-120"/>
                <a:sym typeface="+mn-ea"/>
              </a:rPr>
              <a:t>.  The WHERE clause filtered the results to include only </a:t>
            </a:r>
            <a:r>
              <a:rPr lang="en-US" sz="2400" dirty="0">
                <a:solidFill>
                  <a:schemeClr val="accent3">
                    <a:lumMod val="25000"/>
                  </a:schemeClr>
                </a:solidFill>
                <a:latin typeface="Microsoft JhengHei" panose="020B0604030504040204" charset="-120"/>
                <a:ea typeface="Microsoft JhengHei" panose="020B0604030504040204" charset="-120"/>
              </a:rPr>
              <a:t>boosters which successfully landed on drone ship </a:t>
            </a:r>
            <a:endParaRPr lang="en-US" sz="2400" dirty="0">
              <a:solidFill>
                <a:schemeClr val="accent3">
                  <a:lumMod val="25000"/>
                </a:schemeClr>
              </a:solidFill>
              <a:latin typeface="Microsoft JhengHei" panose="020B0604030504040204" charset="-120"/>
              <a:ea typeface="Microsoft JhengHei" panose="020B0604030504040204" charset="-12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74872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a:t>
            </a:r>
            <a:endParaRPr lang="hr-HR" dirty="0" smtClean="0">
              <a:solidFill>
                <a:srgbClr val="0B49CB"/>
              </a:solidFill>
              <a:latin typeface="Abadi"/>
            </a:endParaRPr>
          </a:p>
          <a:p>
            <a:r>
              <a:rPr lang="en-US" dirty="0" smtClean="0">
                <a:solidFill>
                  <a:srgbClr val="0B49CB"/>
                </a:solidFill>
                <a:latin typeface="Abadi"/>
              </a:rPr>
              <a:t>between </a:t>
            </a:r>
            <a:r>
              <a:rPr lang="en-US" dirty="0">
                <a:solidFill>
                  <a:srgbClr val="0B49CB"/>
                </a:solidFill>
                <a:latin typeface="Abadi"/>
              </a:rPr>
              <a:t>4000 and 6000</a:t>
            </a:r>
          </a:p>
        </p:txBody>
      </p:sp>
      <p:pic>
        <p:nvPicPr>
          <p:cNvPr id="2" name="Slika 1"/>
          <p:cNvPicPr>
            <a:picLocks noChangeAspect="1"/>
          </p:cNvPicPr>
          <p:nvPr/>
        </p:nvPicPr>
        <p:blipFill>
          <a:blip r:embed="rId3"/>
          <a:stretch>
            <a:fillRect/>
          </a:stretch>
        </p:blipFill>
        <p:spPr>
          <a:xfrm>
            <a:off x="9628220" y="550286"/>
            <a:ext cx="1238250" cy="5876925"/>
          </a:xfrm>
          <a:prstGeom prst="rect">
            <a:avLst/>
          </a:prstGeom>
        </p:spPr>
      </p:pic>
    </p:spTree>
    <p:extLst>
      <p:ext uri="{BB962C8B-B14F-4D97-AF65-F5344CB8AC3E}">
        <p14:creationId xmlns:p14="http://schemas.microsoft.com/office/powerpoint/2010/main" val="6393995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3758" y="1512804"/>
            <a:ext cx="9745589" cy="2036512"/>
          </a:xfrm>
          <a:prstGeom prst="rect">
            <a:avLst/>
          </a:prstGeom>
        </p:spPr>
        <p:txBody>
          <a:bodyPr>
            <a:normAutofit fontScale="70000" lnSpcReduction="20000"/>
          </a:bodyPr>
          <a:lstStyle/>
          <a:p>
            <a:pPr>
              <a:lnSpc>
                <a:spcPct val="150000"/>
              </a:lnSpc>
              <a:spcBef>
                <a:spcPts val="1400"/>
              </a:spcBef>
            </a:pPr>
            <a:r>
              <a:rPr lang="en-ZA" altLang="en-US" sz="2400" dirty="0">
                <a:solidFill>
                  <a:schemeClr val="tx1">
                    <a:lumMod val="85000"/>
                    <a:lumOff val="15000"/>
                  </a:schemeClr>
                </a:solidFill>
                <a:latin typeface="Microsoft JhengHei" panose="020B0604030504040204" charset="-120"/>
                <a:ea typeface="Microsoft JhengHei" panose="020B0604030504040204" charset="-120"/>
              </a:rPr>
              <a:t>The COUNT() function is used to count the number of </a:t>
            </a:r>
            <a:r>
              <a:rPr lang="en-ZA" altLang="en-US" sz="2400" dirty="0" err="1">
                <a:solidFill>
                  <a:schemeClr val="tx1">
                    <a:lumMod val="85000"/>
                    <a:lumOff val="15000"/>
                  </a:schemeClr>
                </a:solidFill>
                <a:latin typeface="Microsoft JhengHei" panose="020B0604030504040204" charset="-120"/>
                <a:ea typeface="Microsoft JhengHei" panose="020B0604030504040204" charset="-120"/>
              </a:rPr>
              <a:t>occurences</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 of different mission outcomes with the help of the GROUPBY clause applied to the '</a:t>
            </a:r>
            <a:r>
              <a:rPr lang="en-ZA" altLang="en-US" sz="2400" i="1" dirty="0" err="1">
                <a:solidFill>
                  <a:schemeClr val="tx1">
                    <a:lumMod val="85000"/>
                    <a:lumOff val="15000"/>
                  </a:schemeClr>
                </a:solidFill>
                <a:latin typeface="Microsoft JhengHei" panose="020B0604030504040204" charset="-120"/>
                <a:ea typeface="Microsoft JhengHei" panose="020B0604030504040204" charset="-120"/>
              </a:rPr>
              <a:t>mission_outcome</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 column. A list of the</a:t>
            </a:r>
            <a:r>
              <a:rPr lang="en-US" sz="2400" dirty="0">
                <a:solidFill>
                  <a:schemeClr val="tx1">
                    <a:lumMod val="85000"/>
                    <a:lumOff val="15000"/>
                  </a:schemeClr>
                </a:solidFill>
                <a:latin typeface="Microsoft JhengHei" panose="020B0604030504040204" charset="-120"/>
                <a:ea typeface="Microsoft JhengHei" panose="020B0604030504040204" charset="-120"/>
              </a:rPr>
              <a:t> total number of successful and failure mission outcomes </a:t>
            </a:r>
            <a:r>
              <a:rPr lang="en-ZA" altLang="en-US" sz="2400" dirty="0" err="1">
                <a:solidFill>
                  <a:schemeClr val="tx1">
                    <a:lumMod val="85000"/>
                    <a:lumOff val="15000"/>
                  </a:schemeClr>
                </a:solidFill>
                <a:latin typeface="Microsoft JhengHei" panose="020B0604030504040204" charset="-120"/>
                <a:ea typeface="Microsoft JhengHei" panose="020B0604030504040204" charset="-120"/>
              </a:rPr>
              <a:t>os</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 returned.</a:t>
            </a:r>
          </a:p>
          <a:p>
            <a:pPr>
              <a:lnSpc>
                <a:spcPct val="150000"/>
              </a:lnSpc>
              <a:spcBef>
                <a:spcPts val="1400"/>
              </a:spcBef>
            </a:pPr>
            <a:r>
              <a:rPr lang="en-ZA" altLang="en-US" sz="2400" dirty="0">
                <a:solidFill>
                  <a:schemeClr val="tx1">
                    <a:lumMod val="85000"/>
                    <a:lumOff val="15000"/>
                  </a:schemeClr>
                </a:solidFill>
                <a:latin typeface="Microsoft JhengHei" panose="020B0604030504040204" charset="-120"/>
                <a:ea typeface="Microsoft JhengHei" panose="020B0604030504040204" charset="-120"/>
              </a:rPr>
              <a:t>There have been </a:t>
            </a:r>
            <a:r>
              <a:rPr lang="en-ZA" altLang="en-US" sz="2400" dirty="0" smtClean="0">
                <a:solidFill>
                  <a:schemeClr val="tx1">
                    <a:lumMod val="85000"/>
                    <a:lumOff val="15000"/>
                  </a:schemeClr>
                </a:solidFill>
                <a:latin typeface="Microsoft JhengHei" panose="020B0604030504040204" charset="-120"/>
                <a:ea typeface="Microsoft JhengHei" panose="020B0604030504040204" charset="-120"/>
              </a:rPr>
              <a:t>9</a:t>
            </a:r>
            <a:r>
              <a:rPr lang="hr-HR" altLang="en-US" sz="2400" dirty="0" smtClean="0">
                <a:solidFill>
                  <a:schemeClr val="tx1">
                    <a:lumMod val="85000"/>
                    <a:lumOff val="15000"/>
                  </a:schemeClr>
                </a:solidFill>
                <a:latin typeface="Microsoft JhengHei" panose="020B0604030504040204" charset="-120"/>
                <a:ea typeface="Microsoft JhengHei" panose="020B0604030504040204" charset="-120"/>
              </a:rPr>
              <a:t>8</a:t>
            </a:r>
            <a:r>
              <a:rPr lang="en-ZA" altLang="en-US" sz="2400" dirty="0" smtClean="0">
                <a:solidFill>
                  <a:schemeClr val="tx1">
                    <a:lumMod val="85000"/>
                    <a:lumOff val="15000"/>
                  </a:schemeClr>
                </a:solidFill>
                <a:latin typeface="Microsoft JhengHei" panose="020B0604030504040204" charset="-120"/>
                <a:ea typeface="Microsoft JhengHei" panose="020B0604030504040204" charset="-120"/>
              </a:rPr>
              <a:t> </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successful mission outcomes out of </a:t>
            </a:r>
            <a:r>
              <a:rPr lang="en-ZA" altLang="en-US" sz="2400" dirty="0" smtClean="0">
                <a:solidFill>
                  <a:schemeClr val="tx1">
                    <a:lumMod val="85000"/>
                    <a:lumOff val="15000"/>
                  </a:schemeClr>
                </a:solidFill>
                <a:latin typeface="Microsoft JhengHei" panose="020B0604030504040204" charset="-120"/>
                <a:ea typeface="Microsoft JhengHei" panose="020B0604030504040204" charset="-120"/>
              </a:rPr>
              <a:t>10</a:t>
            </a:r>
            <a:r>
              <a:rPr lang="hr-HR" altLang="en-US" sz="2400" dirty="0" smtClean="0">
                <a:solidFill>
                  <a:schemeClr val="tx1">
                    <a:lumMod val="85000"/>
                    <a:lumOff val="15000"/>
                  </a:schemeClr>
                </a:solidFill>
                <a:latin typeface="Microsoft JhengHei" panose="020B0604030504040204" charset="-120"/>
                <a:ea typeface="Microsoft JhengHei" panose="020B0604030504040204" charset="-120"/>
              </a:rPr>
              <a:t>2</a:t>
            </a:r>
            <a:r>
              <a:rPr lang="en-ZA" altLang="en-US" sz="2400" dirty="0" smtClean="0">
                <a:solidFill>
                  <a:schemeClr val="tx1">
                    <a:lumMod val="85000"/>
                    <a:lumOff val="15000"/>
                  </a:schemeClr>
                </a:solidFill>
                <a:latin typeface="Microsoft JhengHei" panose="020B0604030504040204" charset="-120"/>
                <a:ea typeface="Microsoft JhengHei" panose="020B0604030504040204" charset="-120"/>
              </a:rPr>
              <a:t> </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missions.</a:t>
            </a:r>
            <a:endParaRPr lang="en-ZA" altLang="en-US" sz="24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Slika 1"/>
          <p:cNvPicPr>
            <a:picLocks noChangeAspect="1"/>
          </p:cNvPicPr>
          <p:nvPr/>
        </p:nvPicPr>
        <p:blipFill>
          <a:blip r:embed="rId3"/>
          <a:stretch>
            <a:fillRect/>
          </a:stretch>
        </p:blipFill>
        <p:spPr>
          <a:xfrm>
            <a:off x="4058400" y="3549316"/>
            <a:ext cx="3834315" cy="2383080"/>
          </a:xfrm>
          <a:prstGeom prst="rect">
            <a:avLst/>
          </a:prstGeom>
        </p:spPr>
      </p:pic>
    </p:spTree>
    <p:extLst>
      <p:ext uri="{BB962C8B-B14F-4D97-AF65-F5344CB8AC3E}">
        <p14:creationId xmlns:p14="http://schemas.microsoft.com/office/powerpoint/2010/main" val="175697264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7944762" cy="4351338"/>
          </a:xfrm>
          <a:prstGeom prst="rect">
            <a:avLst/>
          </a:prstGeom>
        </p:spPr>
        <p:txBody>
          <a:bodyPr>
            <a:normAutofit/>
          </a:bodyPr>
          <a:lstStyle/>
          <a:p>
            <a:pPr>
              <a:lnSpc>
                <a:spcPct val="150000"/>
              </a:lnSpc>
              <a:spcBef>
                <a:spcPts val="1400"/>
              </a:spcBef>
            </a:pPr>
            <a:r>
              <a:rPr lang="en-ZA" altLang="en-US" sz="2400" dirty="0">
                <a:solidFill>
                  <a:schemeClr val="tx1">
                    <a:lumMod val="85000"/>
                    <a:lumOff val="15000"/>
                  </a:schemeClr>
                </a:solidFill>
                <a:latin typeface="Microsoft JhengHei" panose="020B0604030504040204" charset="-120"/>
                <a:ea typeface="Microsoft JhengHei" panose="020B0604030504040204" charset="-120"/>
              </a:rPr>
              <a:t>The MAX() function was used in a subquery to retrieve a l</a:t>
            </a:r>
            <a:r>
              <a:rPr lang="en-US" sz="2400" dirty="0" err="1">
                <a:solidFill>
                  <a:schemeClr val="tx1">
                    <a:lumMod val="85000"/>
                    <a:lumOff val="15000"/>
                  </a:schemeClr>
                </a:solidFill>
                <a:latin typeface="Microsoft JhengHei" panose="020B0604030504040204" charset="-120"/>
                <a:ea typeface="Microsoft JhengHei" panose="020B0604030504040204" charset="-120"/>
              </a:rPr>
              <a:t>ist</a:t>
            </a:r>
            <a:r>
              <a:rPr lang="en-US" sz="2400" dirty="0">
                <a:solidFill>
                  <a:schemeClr val="tx1">
                    <a:lumMod val="85000"/>
                    <a:lumOff val="15000"/>
                  </a:schemeClr>
                </a:solidFill>
                <a:latin typeface="Microsoft JhengHei" panose="020B0604030504040204" charset="-120"/>
                <a:ea typeface="Microsoft JhengHei" panose="020B0604030504040204" charset="-120"/>
              </a:rPr>
              <a:t> of booster</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s</a:t>
            </a:r>
            <a:r>
              <a:rPr lang="en-US" sz="2400" dirty="0">
                <a:solidFill>
                  <a:schemeClr val="tx1">
                    <a:lumMod val="85000"/>
                    <a:lumOff val="15000"/>
                  </a:schemeClr>
                </a:solidFill>
                <a:latin typeface="Microsoft JhengHei" panose="020B0604030504040204" charset="-120"/>
                <a:ea typeface="Microsoft JhengHei" panose="020B0604030504040204" charset="-120"/>
              </a:rPr>
              <a:t> which have carried the maximum payload mass</a:t>
            </a:r>
            <a:endParaRPr lang="en-US" sz="24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Slika 1"/>
          <p:cNvPicPr>
            <a:picLocks noChangeAspect="1"/>
          </p:cNvPicPr>
          <p:nvPr/>
        </p:nvPicPr>
        <p:blipFill>
          <a:blip r:embed="rId3"/>
          <a:stretch>
            <a:fillRect/>
          </a:stretch>
        </p:blipFill>
        <p:spPr>
          <a:xfrm>
            <a:off x="8891337" y="720193"/>
            <a:ext cx="1900237" cy="5506199"/>
          </a:xfrm>
          <a:prstGeom prst="rect">
            <a:avLst/>
          </a:prstGeom>
        </p:spPr>
      </p:pic>
    </p:spTree>
    <p:extLst>
      <p:ext uri="{BB962C8B-B14F-4D97-AF65-F5344CB8AC3E}">
        <p14:creationId xmlns:p14="http://schemas.microsoft.com/office/powerpoint/2010/main" val="35666463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2156828"/>
          </a:xfrm>
          <a:prstGeom prst="rect">
            <a:avLst/>
          </a:prstGeom>
        </p:spPr>
        <p:txBody>
          <a:bodyPr lIns="91440" tIns="45720" rIns="91440" bIns="45720" anchor="t">
            <a:normAutofit/>
          </a:bodyPr>
          <a:lstStyle/>
          <a:p>
            <a:pPr>
              <a:lnSpc>
                <a:spcPct val="150000"/>
              </a:lnSpc>
              <a:spcBef>
                <a:spcPts val="1400"/>
              </a:spcBef>
            </a:pPr>
            <a:r>
              <a:rPr lang="en-ZA" altLang="en-US" sz="2400" dirty="0">
                <a:solidFill>
                  <a:schemeClr val="tx1">
                    <a:lumMod val="85000"/>
                    <a:lumOff val="15000"/>
                  </a:schemeClr>
                </a:solidFill>
                <a:latin typeface="Microsoft JhengHei" panose="020B0604030504040204" charset="-120"/>
                <a:ea typeface="Microsoft JhengHei" panose="020B0604030504040204" charset="-120"/>
              </a:rPr>
              <a:t>The SELECT statement was used to retrieve multiple</a:t>
            </a:r>
            <a:r>
              <a:rPr lang="en-US" sz="24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columns from the table. The YEAR(DATE) function was used to retrieve only those rows with a 2015 launch date. </a:t>
            </a:r>
            <a:endParaRPr lang="en-ZA" altLang="en-US" sz="24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3035133"/>
          </a:xfrm>
          <a:prstGeom prst="rect">
            <a:avLst/>
          </a:prstGeom>
        </p:spPr>
        <p:txBody>
          <a:bodyPr lIns="91440" tIns="45720" rIns="91440" bIns="45720" anchor="t"/>
          <a:lstStyle/>
          <a:p>
            <a:pPr>
              <a:lnSpc>
                <a:spcPct val="150000"/>
              </a:lnSpc>
              <a:spcBef>
                <a:spcPts val="1400"/>
              </a:spcBef>
            </a:pPr>
            <a:r>
              <a:rPr lang="en-US" sz="2400" dirty="0">
                <a:solidFill>
                  <a:schemeClr val="tx1">
                    <a:lumMod val="85000"/>
                    <a:lumOff val="15000"/>
                  </a:schemeClr>
                </a:solidFill>
                <a:latin typeface="Microsoft JhengHei" panose="020B0604030504040204" charset="-120"/>
                <a:ea typeface="Microsoft JhengHei" panose="020B0604030504040204" charset="-120"/>
              </a:rPr>
              <a:t>COUNT</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a:t>
            </a:r>
            <a:r>
              <a:rPr lang="en-US" sz="24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function was used to count the different </a:t>
            </a:r>
            <a:r>
              <a:rPr lang="en-ZA" altLang="en-US" sz="2400" i="1" dirty="0">
                <a:solidFill>
                  <a:schemeClr val="tx1">
                    <a:lumMod val="85000"/>
                    <a:lumOff val="15000"/>
                  </a:schemeClr>
                </a:solidFill>
                <a:latin typeface="Microsoft JhengHei" panose="020B0604030504040204" charset="-120"/>
                <a:ea typeface="Microsoft JhengHei" panose="020B0604030504040204" charset="-120"/>
              </a:rPr>
              <a:t>landing </a:t>
            </a:r>
            <a:r>
              <a:rPr lang="en-ZA" altLang="en-US" sz="2400" i="1" dirty="0" err="1">
                <a:solidFill>
                  <a:schemeClr val="tx1">
                    <a:lumMod val="85000"/>
                    <a:lumOff val="15000"/>
                  </a:schemeClr>
                </a:solidFill>
                <a:latin typeface="Microsoft JhengHei" panose="020B0604030504040204" charset="-120"/>
                <a:ea typeface="Microsoft JhengHei" panose="020B0604030504040204" charset="-120"/>
              </a:rPr>
              <a:t>outcomes.'</a:t>
            </a:r>
            <a:r>
              <a:rPr lang="en-ZA" altLang="en-US" sz="2400" dirty="0" err="1">
                <a:solidFill>
                  <a:schemeClr val="tx1">
                    <a:lumMod val="85000"/>
                    <a:lumOff val="15000"/>
                  </a:schemeClr>
                </a:solidFill>
                <a:latin typeface="Microsoft JhengHei" panose="020B0604030504040204" charset="-120"/>
                <a:ea typeface="Microsoft JhengHei" panose="020B0604030504040204" charset="-120"/>
              </a:rPr>
              <a:t>The</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 WHERE and BETWEEN clauses filtered the results to only include results between 2010-06-04 and  2017-03-20.  The GROUPBY clause ensure that the counts were grouped by their outcome. The ORDERBY and DESC clauses were used to sort the results by descending order.</a:t>
            </a:r>
            <a:endParaRPr lang="en-ZA" altLang="en-US" sz="24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4728422" cy="4351338"/>
          </a:xfrm>
          <a:prstGeom prst="rect">
            <a:avLst/>
          </a:prstGeom>
        </p:spPr>
        <p:txBody>
          <a:bodyPr lIns="91440" tIns="45720" rIns="91440" bIns="45720" anchor="t">
            <a:normAutofit fontScale="92500"/>
          </a:bodyPr>
          <a:lstStyle/>
          <a:p>
            <a:pPr>
              <a:lnSpc>
                <a:spcPct val="150000"/>
              </a:lnSpc>
              <a:spcBef>
                <a:spcPts val="1400"/>
              </a:spcBef>
            </a:pPr>
            <a:r>
              <a:rPr lang="en-ZA" altLang="en-US" sz="2400" dirty="0">
                <a:solidFill>
                  <a:schemeClr val="tx1">
                    <a:lumMod val="85000"/>
                    <a:lumOff val="15000"/>
                  </a:schemeClr>
                </a:solidFill>
                <a:latin typeface="Microsoft JhengHei" panose="020B0604030504040204" charset="-120"/>
                <a:ea typeface="Microsoft JhengHei" panose="020B0604030504040204" charset="-120"/>
              </a:rPr>
              <a:t>The yellow markers are indicators of where the locations of all the </a:t>
            </a:r>
            <a:r>
              <a:rPr lang="en-ZA" altLang="en-US" sz="2400" dirty="0" err="1">
                <a:solidFill>
                  <a:schemeClr val="tx1">
                    <a:lumMod val="85000"/>
                    <a:lumOff val="15000"/>
                  </a:schemeClr>
                </a:solidFill>
                <a:latin typeface="Microsoft JhengHei" panose="020B0604030504040204" charset="-120"/>
                <a:ea typeface="Microsoft JhengHei" panose="020B0604030504040204" charset="-120"/>
              </a:rPr>
              <a:t>SpaceX</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 launch sites are situated in the US. </a:t>
            </a:r>
          </a:p>
          <a:p>
            <a:pPr>
              <a:lnSpc>
                <a:spcPct val="150000"/>
              </a:lnSpc>
              <a:spcBef>
                <a:spcPts val="1400"/>
              </a:spcBef>
            </a:pPr>
            <a:r>
              <a:rPr lang="en-ZA" altLang="en-US" sz="2400" dirty="0">
                <a:solidFill>
                  <a:schemeClr val="tx1">
                    <a:lumMod val="85000"/>
                    <a:lumOff val="15000"/>
                  </a:schemeClr>
                </a:solidFill>
                <a:latin typeface="Microsoft JhengHei" panose="020B0604030504040204" charset="-120"/>
                <a:ea typeface="Microsoft JhengHei" panose="020B0604030504040204" charset="-120"/>
              </a:rPr>
              <a:t>The launch sites have been strategically placed near the </a:t>
            </a:r>
            <a:r>
              <a:rPr lang="en-ZA" altLang="en-US" sz="2400" dirty="0" smtClean="0">
                <a:solidFill>
                  <a:schemeClr val="tx1">
                    <a:lumMod val="85000"/>
                    <a:lumOff val="15000"/>
                  </a:schemeClr>
                </a:solidFill>
                <a:latin typeface="Microsoft JhengHei" panose="020B0604030504040204" charset="-120"/>
                <a:ea typeface="Microsoft JhengHei" panose="020B0604030504040204" charset="-120"/>
              </a:rPr>
              <a:t>coast</a:t>
            </a:r>
            <a:endParaRPr lang="en-ZA" altLang="en-US" sz="24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dirty="0" err="1">
                <a:solidFill>
                  <a:srgbClr val="0B49CB"/>
                </a:solidFill>
                <a:latin typeface="Microsoft JhengHei" panose="020B0604030504040204" charset="-120"/>
                <a:ea typeface="Microsoft JhengHei" panose="020B0604030504040204" charset="-120"/>
              </a:rPr>
              <a:t>SpaceX</a:t>
            </a:r>
            <a:r>
              <a:rPr lang="en-ZA" altLang="en-US" dirty="0">
                <a:solidFill>
                  <a:srgbClr val="0B49CB"/>
                </a:solidFill>
                <a:latin typeface="Microsoft JhengHei" panose="020B0604030504040204" charset="-120"/>
                <a:ea typeface="Microsoft JhengHei" panose="020B0604030504040204" charset="-120"/>
              </a:rPr>
              <a:t> Launch Sites Locations</a:t>
            </a:r>
            <a:endParaRPr lang="en-ZA" altLang="en-US" dirty="0">
              <a:solidFill>
                <a:srgbClr val="0B49CB"/>
              </a:solidFill>
              <a:latin typeface="Microsoft JhengHei" panose="020B0604030504040204" charset="-120"/>
              <a:ea typeface="Microsoft JhengHei" panose="020B0604030504040204" charset="-120"/>
            </a:endParaRPr>
          </a:p>
        </p:txBody>
      </p:sp>
      <p:pic>
        <p:nvPicPr>
          <p:cNvPr id="4" name="Slika 3"/>
          <p:cNvPicPr>
            <a:picLocks noChangeAspect="1"/>
          </p:cNvPicPr>
          <p:nvPr/>
        </p:nvPicPr>
        <p:blipFill>
          <a:blip r:embed="rId3"/>
          <a:stretch>
            <a:fillRect/>
          </a:stretch>
        </p:blipFill>
        <p:spPr>
          <a:xfrm>
            <a:off x="5498433" y="1720516"/>
            <a:ext cx="5774435" cy="3454066"/>
          </a:xfrm>
          <a:prstGeom prst="rect">
            <a:avLst/>
          </a:prstGeom>
        </p:spPr>
      </p:pic>
    </p:spTree>
    <p:extLst>
      <p:ext uri="{BB962C8B-B14F-4D97-AF65-F5344CB8AC3E}">
        <p14:creationId xmlns:p14="http://schemas.microsoft.com/office/powerpoint/2010/main" val="9816717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85790" y="1380966"/>
            <a:ext cx="3910274" cy="4351338"/>
          </a:xfrm>
          <a:prstGeom prst="rect">
            <a:avLst/>
          </a:prstGeom>
        </p:spPr>
        <p:txBody>
          <a:bodyPr lIns="91440" tIns="45720" rIns="91440" bIns="45720" anchor="t">
            <a:normAutofit/>
          </a:bodyPr>
          <a:lstStyle/>
          <a:p>
            <a:pPr>
              <a:lnSpc>
                <a:spcPct val="150000"/>
              </a:lnSpc>
              <a:spcBef>
                <a:spcPts val="1400"/>
              </a:spcBef>
            </a:pPr>
            <a:r>
              <a:rPr lang="en-ZA" altLang="en-US" sz="2400" dirty="0">
                <a:solidFill>
                  <a:schemeClr val="tx1">
                    <a:lumMod val="85000"/>
                    <a:lumOff val="15000"/>
                  </a:schemeClr>
                </a:solidFill>
                <a:latin typeface="Microsoft JhengHei" panose="020B0604030504040204" charset="-120"/>
                <a:ea typeface="Microsoft JhengHei" panose="020B0604030504040204" charset="-120"/>
              </a:rPr>
              <a:t>When we zoom in on a launch site, we can </a:t>
            </a:r>
            <a:r>
              <a:rPr lang="en-US" sz="2400" dirty="0">
                <a:solidFill>
                  <a:schemeClr val="tx1">
                    <a:lumMod val="85000"/>
                    <a:lumOff val="15000"/>
                  </a:schemeClr>
                </a:solidFill>
                <a:latin typeface="Microsoft JhengHei" panose="020B0604030504040204" charset="-120"/>
                <a:ea typeface="Microsoft JhengHei" panose="020B0604030504040204" charset="-120"/>
              </a:rPr>
              <a:t>click </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on the launch site which will display</a:t>
            </a:r>
            <a:r>
              <a:rPr lang="en-US" sz="2400" dirty="0">
                <a:solidFill>
                  <a:schemeClr val="tx1">
                    <a:lumMod val="85000"/>
                    <a:lumOff val="15000"/>
                  </a:schemeClr>
                </a:solidFill>
                <a:latin typeface="Microsoft JhengHei" panose="020B0604030504040204" charset="-120"/>
                <a:ea typeface="Microsoft JhengHei" panose="020B0604030504040204" charset="-120"/>
              </a:rPr>
              <a:t> marker clusters </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of </a:t>
            </a:r>
            <a:r>
              <a:rPr lang="en-US" sz="2400" dirty="0">
                <a:solidFill>
                  <a:schemeClr val="tx1">
                    <a:lumMod val="85000"/>
                    <a:lumOff val="15000"/>
                  </a:schemeClr>
                </a:solidFill>
                <a:latin typeface="Microsoft JhengHei" panose="020B0604030504040204" charset="-120"/>
                <a:ea typeface="Microsoft JhengHei" panose="020B0604030504040204" charset="-120"/>
              </a:rPr>
              <a:t>successful landing</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s</a:t>
            </a:r>
            <a:r>
              <a:rPr lang="en-US" sz="2400" dirty="0">
                <a:solidFill>
                  <a:schemeClr val="tx1">
                    <a:lumMod val="85000"/>
                    <a:lumOff val="15000"/>
                  </a:schemeClr>
                </a:solidFill>
                <a:latin typeface="Microsoft JhengHei" panose="020B0604030504040204" charset="-120"/>
                <a:ea typeface="Microsoft JhengHei" panose="020B0604030504040204" charset="-120"/>
              </a:rPr>
              <a:t> (green) or failed landing (red)</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a:t>
            </a:r>
            <a:endParaRPr lang="en-US" sz="2400" dirty="0">
              <a:solidFill>
                <a:schemeClr val="accent3">
                  <a:lumMod val="25000"/>
                </a:schemeClr>
              </a:solidFill>
              <a:latin typeface="Microsoft JhengHei" panose="020B0604030504040204" charset="-120"/>
              <a:ea typeface="Microsoft JhengHei" panose="020B0604030504040204" charset="-120"/>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dirty="0">
                <a:solidFill>
                  <a:srgbClr val="0B49CB"/>
                </a:solidFill>
                <a:latin typeface="Microsoft JhengHei" panose="020B0604030504040204" charset="-120"/>
                <a:ea typeface="Microsoft JhengHei" panose="020B0604030504040204" charset="-120"/>
              </a:rPr>
              <a:t>Success or Failure?</a:t>
            </a:r>
            <a:endParaRPr lang="en-ZA" altLang="en-US" dirty="0">
              <a:solidFill>
                <a:srgbClr val="0B49CB"/>
              </a:solidFill>
              <a:latin typeface="Microsoft JhengHei" panose="020B0604030504040204" charset="-120"/>
              <a:ea typeface="Microsoft JhengHei" panose="020B0604030504040204" charset="-120"/>
            </a:endParaRPr>
          </a:p>
        </p:txBody>
      </p:sp>
      <p:pic>
        <p:nvPicPr>
          <p:cNvPr id="2" name="Slika 1"/>
          <p:cNvPicPr>
            <a:picLocks noChangeAspect="1"/>
          </p:cNvPicPr>
          <p:nvPr/>
        </p:nvPicPr>
        <p:blipFill>
          <a:blip r:embed="rId3"/>
          <a:stretch>
            <a:fillRect/>
          </a:stretch>
        </p:blipFill>
        <p:spPr>
          <a:xfrm>
            <a:off x="4866563" y="1766938"/>
            <a:ext cx="6419048" cy="3579395"/>
          </a:xfrm>
          <a:prstGeom prst="rect">
            <a:avLst/>
          </a:prstGeom>
        </p:spPr>
      </p:pic>
    </p:spTree>
    <p:extLst>
      <p:ext uri="{BB962C8B-B14F-4D97-AF65-F5344CB8AC3E}">
        <p14:creationId xmlns:p14="http://schemas.microsoft.com/office/powerpoint/2010/main" val="2395978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4174969" cy="4314825"/>
          </a:xfrm>
          <a:prstGeom prst="rect">
            <a:avLst/>
          </a:prstGeom>
        </p:spPr>
        <p:txBody>
          <a:bodyPr lIns="91440" tIns="45720" rIns="91440" bIns="45720" anchor="t">
            <a:normAutofit fontScale="85000" lnSpcReduction="10000"/>
          </a:bodyPr>
          <a:lstStyle/>
          <a:p>
            <a:pPr>
              <a:lnSpc>
                <a:spcPct val="150000"/>
              </a:lnSpc>
              <a:spcBef>
                <a:spcPts val="1400"/>
              </a:spcBef>
            </a:pPr>
            <a:r>
              <a:rPr lang="en-ZA" altLang="en-US" sz="2400" dirty="0">
                <a:solidFill>
                  <a:schemeClr val="accent3">
                    <a:lumMod val="25000"/>
                  </a:schemeClr>
                </a:solidFill>
                <a:latin typeface="Microsoft JhengHei" panose="020B0604030504040204" charset="-120"/>
                <a:ea typeface="Microsoft JhengHei" panose="020B0604030504040204" charset="-120"/>
              </a:rPr>
              <a:t>The</a:t>
            </a:r>
            <a:r>
              <a:rPr lang="en-US" sz="2400" dirty="0">
                <a:solidFill>
                  <a:schemeClr val="accent3">
                    <a:lumMod val="25000"/>
                  </a:schemeClr>
                </a:solidFill>
                <a:latin typeface="Microsoft JhengHei" panose="020B0604030504040204" charset="-120"/>
                <a:ea typeface="Microsoft JhengHei" panose="020B0604030504040204" charset="-120"/>
              </a:rPr>
              <a:t> generated map show</a:t>
            </a:r>
            <a:r>
              <a:rPr lang="en-ZA" altLang="en-US" sz="2400" dirty="0">
                <a:solidFill>
                  <a:schemeClr val="accent3">
                    <a:lumMod val="25000"/>
                  </a:schemeClr>
                </a:solidFill>
                <a:latin typeface="Microsoft JhengHei" panose="020B0604030504040204" charset="-120"/>
                <a:ea typeface="Microsoft JhengHei" panose="020B0604030504040204" charset="-120"/>
              </a:rPr>
              <a:t>s</a:t>
            </a:r>
            <a:r>
              <a:rPr lang="en-US" sz="2400" dirty="0">
                <a:solidFill>
                  <a:schemeClr val="accent3">
                    <a:lumMod val="25000"/>
                  </a:schemeClr>
                </a:solidFill>
                <a:latin typeface="Microsoft JhengHei" panose="020B0604030504040204" charset="-120"/>
                <a:ea typeface="Microsoft JhengHei" panose="020B0604030504040204" charset="-120"/>
              </a:rPr>
              <a:t> </a:t>
            </a:r>
            <a:r>
              <a:rPr lang="en-US" sz="2400" dirty="0" err="1">
                <a:solidFill>
                  <a:schemeClr val="accent3">
                    <a:lumMod val="25000"/>
                  </a:schemeClr>
                </a:solidFill>
                <a:latin typeface="Microsoft JhengHei" panose="020B0604030504040204" charset="-120"/>
                <a:ea typeface="Microsoft JhengHei" panose="020B0604030504040204" charset="-120"/>
              </a:rPr>
              <a:t>th</a:t>
            </a:r>
            <a:r>
              <a:rPr lang="en-ZA" altLang="en-US" sz="2400" dirty="0">
                <a:solidFill>
                  <a:schemeClr val="accent3">
                    <a:lumMod val="25000"/>
                  </a:schemeClr>
                </a:solidFill>
                <a:latin typeface="Microsoft JhengHei" panose="020B0604030504040204" charset="-120"/>
                <a:ea typeface="Microsoft JhengHei" panose="020B0604030504040204" charset="-120"/>
              </a:rPr>
              <a:t>at the</a:t>
            </a:r>
            <a:r>
              <a:rPr lang="en-US" sz="2400" dirty="0">
                <a:solidFill>
                  <a:schemeClr val="accent3">
                    <a:lumMod val="25000"/>
                  </a:schemeClr>
                </a:solidFill>
                <a:latin typeface="Microsoft JhengHei" panose="020B0604030504040204" charset="-120"/>
                <a:ea typeface="Microsoft JhengHei" panose="020B0604030504040204" charset="-120"/>
              </a:rPr>
              <a:t>  selected launch site </a:t>
            </a:r>
            <a:r>
              <a:rPr lang="en-ZA" altLang="en-US" sz="2400" dirty="0">
                <a:solidFill>
                  <a:schemeClr val="accent3">
                    <a:lumMod val="25000"/>
                  </a:schemeClr>
                </a:solidFill>
                <a:latin typeface="Microsoft JhengHei" panose="020B0604030504040204" charset="-120"/>
                <a:ea typeface="Microsoft JhengHei" panose="020B0604030504040204" charset="-120"/>
              </a:rPr>
              <a:t>is close to a highway for transportation of personnel and equipment. The launch site is also close to the coastlines for launch failure testing. </a:t>
            </a:r>
            <a:endParaRPr lang="en-US" sz="2400" dirty="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2400" dirty="0">
                <a:solidFill>
                  <a:schemeClr val="accent3">
                    <a:lumMod val="25000"/>
                  </a:schemeClr>
                </a:solidFill>
                <a:latin typeface="Microsoft JhengHei" panose="020B0604030504040204" charset="-120"/>
                <a:ea typeface="Microsoft JhengHei" panose="020B0604030504040204" charset="-120"/>
              </a:rPr>
              <a:t>The launch sites also maintain a certain distance from the cities</a:t>
            </a:r>
            <a:r>
              <a:rPr lang="en-ZA" altLang="en-US" sz="2400" dirty="0" smtClean="0">
                <a:solidFill>
                  <a:schemeClr val="accent3">
                    <a:lumMod val="25000"/>
                  </a:schemeClr>
                </a:solidFill>
                <a:latin typeface="Microsoft JhengHei" panose="020B0604030504040204" charset="-120"/>
                <a:ea typeface="Microsoft JhengHei" panose="020B0604030504040204" charset="-120"/>
              </a:rPr>
              <a:t>.</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dirty="0">
                <a:solidFill>
                  <a:srgbClr val="0B49CB"/>
                </a:solidFill>
                <a:latin typeface="Microsoft JhengHei" panose="020B0604030504040204" charset="-120"/>
                <a:ea typeface="Microsoft JhengHei" panose="020B0604030504040204" charset="-120"/>
              </a:rPr>
              <a:t>Launch Site Proximities</a:t>
            </a:r>
            <a:endParaRPr lang="en-ZA" altLang="en-US" dirty="0">
              <a:solidFill>
                <a:srgbClr val="0B49CB"/>
              </a:solidFill>
              <a:latin typeface="Microsoft JhengHei" panose="020B0604030504040204" charset="-120"/>
              <a:ea typeface="Microsoft JhengHei" panose="020B0604030504040204" charset="-120"/>
            </a:endParaRPr>
          </a:p>
        </p:txBody>
      </p:sp>
      <p:pic>
        <p:nvPicPr>
          <p:cNvPr id="2" name="Slika 1"/>
          <p:cNvPicPr>
            <a:picLocks noChangeAspect="1"/>
          </p:cNvPicPr>
          <p:nvPr/>
        </p:nvPicPr>
        <p:blipFill>
          <a:blip r:embed="rId3"/>
          <a:stretch>
            <a:fillRect/>
          </a:stretch>
        </p:blipFill>
        <p:spPr>
          <a:xfrm>
            <a:off x="5213949" y="1907257"/>
            <a:ext cx="6071662" cy="3579144"/>
          </a:xfrm>
          <a:prstGeom prst="rect">
            <a:avLst/>
          </a:prstGeom>
        </p:spPr>
      </p:pic>
    </p:spTree>
    <p:extLst>
      <p:ext uri="{BB962C8B-B14F-4D97-AF65-F5344CB8AC3E}">
        <p14:creationId xmlns:p14="http://schemas.microsoft.com/office/powerpoint/2010/main" val="2324990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404734" y="1618938"/>
            <a:ext cx="10953447" cy="4406635"/>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50000"/>
              </a:lnSpc>
              <a:spcBef>
                <a:spcPts val="1400"/>
              </a:spcBef>
              <a:buNone/>
            </a:pPr>
            <a:r>
              <a:rPr lang="en-US"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The commercial space age is here</a:t>
            </a:r>
            <a:r>
              <a:rPr lang="hr-HR"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a:t>
            </a:r>
            <a:r>
              <a:rPr lang="hr-HR" altLang="en-US" sz="2200" dirty="0" err="1">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and</a:t>
            </a:r>
            <a:r>
              <a:rPr lang="hr-HR"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a:t>
            </a:r>
            <a:r>
              <a:rPr lang="hr-HR" altLang="en-US" sz="2200" dirty="0" err="1">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companies</a:t>
            </a:r>
            <a:r>
              <a:rPr lang="en-US"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are making space travel affordable for everyone.</a:t>
            </a:r>
            <a:r>
              <a:rPr lang="hr-HR"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a:t>
            </a:r>
            <a:r>
              <a:rPr lang="en-US"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One reason SpaceX can do this is the rocket launches are relatively inexpensive.</a:t>
            </a:r>
            <a:r>
              <a:rPr lang="hr-HR"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SpaceX</a:t>
            </a:r>
            <a:r>
              <a:rPr lang="hr-HR"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a:t>
            </a:r>
            <a:r>
              <a:rPr lang="hr-HR" altLang="en-US" sz="2200" dirty="0" err="1">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claims</a:t>
            </a:r>
            <a:r>
              <a:rPr lang="hr-HR"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to </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be able to reuse the first stage of a rocket launch so that they </a:t>
            </a:r>
            <a:r>
              <a:rPr lang="hr-HR" altLang="en-US" sz="2200" dirty="0" err="1">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advertise</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on their website that their rocket launches cost 62 million while other provides cost upward 165 million. </a:t>
            </a:r>
            <a:endParaRPr lang="hr-HR"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lnSpc>
                <a:spcPct val="150000"/>
              </a:lnSpc>
              <a:spcBef>
                <a:spcPts val="1400"/>
              </a:spcBef>
              <a:buNone/>
            </a:pP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Much of these savings are down to the first stage's reusability. I</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f we can determine if the first stage will land, we can determine the cost of a launch. This information can be used if an alternate company wants to bid against SpaceX for a rocket launch.</a:t>
            </a:r>
            <a:r>
              <a:rPr lang="hr-HR"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Therefore, if we can determine if the first stage will land, we can determine the cost</a:t>
            </a:r>
            <a:r>
              <a:rPr lang="hr-HR"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t>
            </a:r>
            <a:endPar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lnSpc>
                <a:spcPct val="150000"/>
              </a:lnSpc>
              <a:spcBef>
                <a:spcPts val="1400"/>
              </a:spcBef>
              <a:buNone/>
            </a:pP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Th</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is brings us to our</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main question</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F</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or a given set of features</a:t>
            </a:r>
            <a:r>
              <a:rPr lang="hr-HR"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about a Falcon 9 rocket launch</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will the first stage of the rocket land successfully?</a:t>
            </a:r>
            <a:endParaRPr lang="hr-HR"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p:txBody>
      </p:sp>
    </p:spTree>
    <p:extLst>
      <p:ext uri="{BB962C8B-B14F-4D97-AF65-F5344CB8AC3E}">
        <p14:creationId xmlns:p14="http://schemas.microsoft.com/office/powerpoint/2010/main" val="25600613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KSC LC-39A Launch site has the most successful launches with 10 in total.</a:t>
            </a:r>
          </a:p>
          <a:p>
            <a:pPr>
              <a:lnSpc>
                <a:spcPct val="100000"/>
              </a:lnSpc>
              <a:spcBef>
                <a:spcPts val="1400"/>
              </a:spcBef>
            </a:pPr>
            <a:endParaRPr lang="hr-HR"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dirty="0">
                <a:solidFill>
                  <a:srgbClr val="0B49CB"/>
                </a:solidFill>
                <a:latin typeface="Microsoft JhengHei" panose="020B0604030504040204" charset="-120"/>
                <a:ea typeface="Microsoft JhengHei" panose="020B0604030504040204" charset="-120"/>
              </a:rPr>
              <a:t>Total </a:t>
            </a:r>
            <a:r>
              <a:rPr lang="en-US" dirty="0">
                <a:solidFill>
                  <a:srgbClr val="0B49CB"/>
                </a:solidFill>
                <a:latin typeface="Microsoft JhengHei" panose="020B0604030504040204" charset="-120"/>
                <a:ea typeface="Microsoft JhengHei" panose="020B0604030504040204" charset="-120"/>
              </a:rPr>
              <a:t>Success</a:t>
            </a:r>
            <a:r>
              <a:rPr lang="en-ZA" altLang="en-US" dirty="0" err="1">
                <a:solidFill>
                  <a:srgbClr val="0B49CB"/>
                </a:solidFill>
                <a:latin typeface="Microsoft JhengHei" panose="020B0604030504040204" charset="-120"/>
                <a:ea typeface="Microsoft JhengHei" panose="020B0604030504040204" charset="-120"/>
              </a:rPr>
              <a:t>ful</a:t>
            </a:r>
            <a:r>
              <a:rPr lang="en-US" dirty="0">
                <a:solidFill>
                  <a:srgbClr val="0B49CB"/>
                </a:solidFill>
                <a:latin typeface="Microsoft JhengHei" panose="020B0604030504040204" charset="-120"/>
                <a:ea typeface="Microsoft JhengHei" panose="020B0604030504040204" charset="-120"/>
              </a:rPr>
              <a:t> Launches </a:t>
            </a:r>
            <a:r>
              <a:rPr lang="en-ZA" dirty="0">
                <a:solidFill>
                  <a:srgbClr val="0B49CB"/>
                </a:solidFill>
                <a:latin typeface="Microsoft JhengHei" panose="020B0604030504040204" charset="-120"/>
                <a:ea typeface="Microsoft JhengHei" panose="020B0604030504040204" charset="-120"/>
              </a:rPr>
              <a:t>By</a:t>
            </a:r>
            <a:r>
              <a:rPr lang="en-US" dirty="0">
                <a:solidFill>
                  <a:srgbClr val="0B49CB"/>
                </a:solidFill>
                <a:latin typeface="Microsoft JhengHei" panose="020B0604030504040204" charset="-120"/>
                <a:ea typeface="Microsoft JhengHei" panose="020B0604030504040204" charset="-120"/>
              </a:rPr>
              <a:t> </a:t>
            </a:r>
            <a:r>
              <a:rPr lang="en-ZA" altLang="en-US" dirty="0">
                <a:solidFill>
                  <a:srgbClr val="0B49CB"/>
                </a:solidFill>
                <a:latin typeface="Microsoft JhengHei" panose="020B0604030504040204" charset="-120"/>
                <a:ea typeface="Microsoft JhengHei" panose="020B0604030504040204" charset="-120"/>
              </a:rPr>
              <a:t>S</a:t>
            </a:r>
            <a:r>
              <a:rPr lang="en-US" dirty="0" err="1">
                <a:solidFill>
                  <a:srgbClr val="0B49CB"/>
                </a:solidFill>
                <a:latin typeface="Microsoft JhengHei" panose="020B0604030504040204" charset="-120"/>
                <a:ea typeface="Microsoft JhengHei" panose="020B0604030504040204" charset="-120"/>
              </a:rPr>
              <a:t>ite</a:t>
            </a:r>
            <a:endParaRPr lang="en-US" dirty="0">
              <a:solidFill>
                <a:srgbClr val="0B49CB"/>
              </a:solidFill>
              <a:latin typeface="Microsoft JhengHei" panose="020B0604030504040204" charset="-120"/>
              <a:ea typeface="Microsoft JhengHei" panose="020B0604030504040204" charset="-120"/>
            </a:endParaRPr>
          </a:p>
        </p:txBody>
      </p:sp>
      <p:pic>
        <p:nvPicPr>
          <p:cNvPr id="2" name="Slika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478" y="2970184"/>
            <a:ext cx="10210666" cy="1910830"/>
          </a:xfrm>
          <a:prstGeom prst="rect">
            <a:avLst/>
          </a:prstGeom>
        </p:spPr>
      </p:pic>
    </p:spTree>
    <p:extLst>
      <p:ext uri="{BB962C8B-B14F-4D97-AF65-F5344CB8AC3E}">
        <p14:creationId xmlns:p14="http://schemas.microsoft.com/office/powerpoint/2010/main" val="70013293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KSLC-39A has the highest success rate with 76.9%.</a:t>
            </a:r>
          </a:p>
          <a:p>
            <a:pPr>
              <a:lnSpc>
                <a:spcPct val="100000"/>
              </a:lnSpc>
              <a:spcBef>
                <a:spcPts val="1400"/>
              </a:spcBef>
            </a:pP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Success Ratio</a:t>
            </a:r>
            <a:endParaRPr lang="en-US" dirty="0">
              <a:solidFill>
                <a:srgbClr val="0B49CB"/>
              </a:solidFill>
              <a:latin typeface="Abadi"/>
            </a:endParaRPr>
          </a:p>
        </p:txBody>
      </p:sp>
      <p:pic>
        <p:nvPicPr>
          <p:cNvPr id="2" name="Slika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5346" y="2719257"/>
            <a:ext cx="9027695" cy="1674757"/>
          </a:xfrm>
          <a:prstGeom prst="rect">
            <a:avLst/>
          </a:prstGeom>
        </p:spPr>
      </p:pic>
    </p:spTree>
    <p:extLst>
      <p:ext uri="{BB962C8B-B14F-4D97-AF65-F5344CB8AC3E}">
        <p14:creationId xmlns:p14="http://schemas.microsoft.com/office/powerpoint/2010/main" val="18661607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265316" y="1382704"/>
            <a:ext cx="10118568" cy="178384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launch success rate  for  payloads 0-2500 kg is slightly lower than that of payloads 2500-5000 kg. There is in fact not much difference between the two.</a:t>
            </a:r>
          </a:p>
          <a:p>
            <a:pPr>
              <a:lnSpc>
                <a:spcPct val="100000"/>
              </a:lnSpc>
              <a:spcBef>
                <a:spcPts val="1400"/>
              </a:spcBef>
            </a:pPr>
            <a:r>
              <a:rPr lang="en-US" sz="2200" dirty="0">
                <a:solidFill>
                  <a:schemeClr val="accent3">
                    <a:lumMod val="25000"/>
                  </a:schemeClr>
                </a:solidFill>
                <a:latin typeface="Abadi" panose="020B0604020104020204" pitchFamily="34" charset="0"/>
              </a:rPr>
              <a:t>The booster version that has the largest success rate, in both weight ranges is the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Payloads vs Launch Outcome</a:t>
            </a:r>
            <a:endParaRPr lang="en-US" dirty="0">
              <a:solidFill>
                <a:srgbClr val="0B49CB"/>
              </a:solidFill>
              <a:latin typeface="Abadi"/>
            </a:endParaRPr>
          </a:p>
        </p:txBody>
      </p:sp>
      <p:pic>
        <p:nvPicPr>
          <p:cNvPr id="2" name="Slika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422" y="3166553"/>
            <a:ext cx="10796568" cy="2282477"/>
          </a:xfrm>
          <a:prstGeom prst="rect">
            <a:avLst/>
          </a:prstGeom>
        </p:spPr>
      </p:pic>
    </p:spTree>
    <p:extLst>
      <p:ext uri="{BB962C8B-B14F-4D97-AF65-F5344CB8AC3E}">
        <p14:creationId xmlns:p14="http://schemas.microsoft.com/office/powerpoint/2010/main" val="25235960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974547" y="1480534"/>
            <a:ext cx="5325989" cy="913749"/>
          </a:xfrm>
          <a:prstGeom prst="rect">
            <a:avLst/>
          </a:prstGeom>
        </p:spPr>
        <p:txBody>
          <a:bodyPr vert="horz" lIns="91440" tIns="45720" rIns="91440" bIns="45720" rtlCol="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rPr>
              <a:t>Decision Tree classifier </a:t>
            </a:r>
            <a:r>
              <a:rPr lang="en-US" sz="2200" dirty="0" smtClean="0">
                <a:solidFill>
                  <a:schemeClr val="accent3">
                    <a:lumMod val="25000"/>
                  </a:schemeClr>
                </a:solidFill>
                <a:latin typeface="Abadi" panose="020B0604020104020204" pitchFamily="34" charset="0"/>
              </a:rPr>
              <a:t>ha</a:t>
            </a:r>
            <a:r>
              <a:rPr lang="hr-HR" sz="2200" dirty="0" smtClean="0">
                <a:solidFill>
                  <a:schemeClr val="accent3">
                    <a:lumMod val="25000"/>
                  </a:schemeClr>
                </a:solidFill>
                <a:latin typeface="Abadi" panose="020B0604020104020204" pitchFamily="34" charset="0"/>
              </a:rPr>
              <a:t>s</a:t>
            </a:r>
            <a:r>
              <a:rPr lang="en-US" sz="2200" dirty="0" smtClean="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the best accuracy at </a:t>
            </a:r>
            <a:r>
              <a:rPr lang="hr-HR" sz="2200" dirty="0" smtClean="0">
                <a:solidFill>
                  <a:schemeClr val="accent3">
                    <a:lumMod val="25000"/>
                  </a:schemeClr>
                </a:solidFill>
                <a:latin typeface="Abadi" panose="020B0604020104020204" pitchFamily="34" charset="0"/>
              </a:rPr>
              <a:t>89</a:t>
            </a:r>
            <a:r>
              <a:rPr lang="en-US"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Slika 1"/>
          <p:cNvPicPr>
            <a:picLocks noChangeAspect="1"/>
          </p:cNvPicPr>
          <p:nvPr/>
        </p:nvPicPr>
        <p:blipFill>
          <a:blip r:embed="rId3"/>
          <a:stretch>
            <a:fillRect/>
          </a:stretch>
        </p:blipFill>
        <p:spPr>
          <a:xfrm>
            <a:off x="7858625" y="2394283"/>
            <a:ext cx="3426985" cy="1934170"/>
          </a:xfrm>
          <a:prstGeom prst="rect">
            <a:avLst/>
          </a:prstGeom>
        </p:spPr>
      </p:pic>
      <p:pic>
        <p:nvPicPr>
          <p:cNvPr id="3" name="Slika 2"/>
          <p:cNvPicPr>
            <a:picLocks noChangeAspect="1"/>
          </p:cNvPicPr>
          <p:nvPr/>
        </p:nvPicPr>
        <p:blipFill>
          <a:blip r:embed="rId4"/>
          <a:stretch>
            <a:fillRect/>
          </a:stretch>
        </p:blipFill>
        <p:spPr>
          <a:xfrm>
            <a:off x="1006629" y="2394283"/>
            <a:ext cx="6561233" cy="4185737"/>
          </a:xfrm>
          <a:prstGeom prst="rect">
            <a:avLst/>
          </a:prstGeom>
        </p:spPr>
      </p:pic>
    </p:spTree>
    <p:extLst>
      <p:ext uri="{BB962C8B-B14F-4D97-AF65-F5344CB8AC3E}">
        <p14:creationId xmlns:p14="http://schemas.microsoft.com/office/powerpoint/2010/main" val="245944607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01569" y="1455821"/>
            <a:ext cx="5281873" cy="3811588"/>
          </a:xfrm>
          <a:prstGeom prst="rect">
            <a:avLst/>
          </a:prstGeom>
        </p:spPr>
        <p:txBody>
          <a:bodyPr>
            <a:normAutofit fontScale="70000" lnSpcReduction="20000"/>
          </a:bodyPr>
          <a:lstStyle/>
          <a:p>
            <a:pPr>
              <a:lnSpc>
                <a:spcPct val="150000"/>
              </a:lnSpc>
              <a:spcBef>
                <a:spcPts val="1400"/>
              </a:spcBef>
            </a:pPr>
            <a:r>
              <a:rPr lang="en-US" sz="2400" dirty="0">
                <a:solidFill>
                  <a:schemeClr val="tx1">
                    <a:lumMod val="85000"/>
                    <a:lumOff val="15000"/>
                  </a:schemeClr>
                </a:solidFill>
                <a:latin typeface="Microsoft JhengHei" panose="020B0604030504040204" charset="-120"/>
                <a:ea typeface="Microsoft JhengHei" panose="020B0604030504040204" charset="-120"/>
              </a:rPr>
              <a:t>The model predicted 12 successful landings when the </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T</a:t>
            </a:r>
            <a:r>
              <a:rPr lang="en-US" sz="2400" dirty="0">
                <a:solidFill>
                  <a:schemeClr val="tx1">
                    <a:lumMod val="85000"/>
                    <a:lumOff val="15000"/>
                  </a:schemeClr>
                </a:solidFill>
                <a:latin typeface="Microsoft JhengHei" panose="020B0604030504040204" charset="-120"/>
                <a:ea typeface="Microsoft JhengHei" panose="020B0604030504040204" charset="-120"/>
              </a:rPr>
              <a:t>rue label was successful </a:t>
            </a:r>
            <a:r>
              <a:rPr lang="en-ZA" altLang="en-US" sz="2400" dirty="0">
                <a:solidFill>
                  <a:schemeClr val="tx1">
                    <a:lumMod val="85000"/>
                    <a:lumOff val="15000"/>
                  </a:schemeClr>
                </a:solidFill>
                <a:latin typeface="Microsoft JhengHei" panose="020B0604030504040204" charset="-120"/>
                <a:ea typeface="Microsoft JhengHei" panose="020B0604030504040204" charset="-120"/>
                <a:sym typeface="+mn-ea"/>
              </a:rPr>
              <a:t> (True Positive) </a:t>
            </a:r>
            <a:r>
              <a:rPr lang="en-US" sz="2400" dirty="0">
                <a:solidFill>
                  <a:schemeClr val="tx1">
                    <a:lumMod val="85000"/>
                    <a:lumOff val="15000"/>
                  </a:schemeClr>
                </a:solidFill>
                <a:latin typeface="Microsoft JhengHei" panose="020B0604030504040204" charset="-120"/>
                <a:ea typeface="Microsoft JhengHei" panose="020B0604030504040204" charset="-120"/>
              </a:rPr>
              <a:t>and 3 </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unsuccessful</a:t>
            </a:r>
            <a:r>
              <a:rPr lang="en-US" sz="2400" dirty="0">
                <a:solidFill>
                  <a:schemeClr val="tx1">
                    <a:lumMod val="85000"/>
                    <a:lumOff val="15000"/>
                  </a:schemeClr>
                </a:solidFill>
                <a:latin typeface="Microsoft JhengHei" panose="020B0604030504040204" charset="-120"/>
                <a:ea typeface="Microsoft JhengHei" panose="020B0604030504040204" charset="-120"/>
              </a:rPr>
              <a:t> landings when the </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T</a:t>
            </a:r>
            <a:r>
              <a:rPr lang="en-US" sz="2400" dirty="0">
                <a:solidFill>
                  <a:schemeClr val="tx1">
                    <a:lumMod val="85000"/>
                    <a:lumOff val="15000"/>
                  </a:schemeClr>
                </a:solidFill>
                <a:latin typeface="Microsoft JhengHei" panose="020B0604030504040204" charset="-120"/>
                <a:ea typeface="Microsoft JhengHei" panose="020B0604030504040204" charset="-120"/>
              </a:rPr>
              <a:t>rue label was failure</a:t>
            </a:r>
            <a:r>
              <a:rPr lang="en-ZA" altLang="en-US" sz="2400" dirty="0">
                <a:solidFill>
                  <a:schemeClr val="tx1">
                    <a:lumMod val="85000"/>
                    <a:lumOff val="15000"/>
                  </a:schemeClr>
                </a:solidFill>
                <a:latin typeface="Microsoft JhengHei" panose="020B0604030504040204" charset="-120"/>
                <a:ea typeface="Microsoft JhengHei" panose="020B0604030504040204" charset="-120"/>
                <a:sym typeface="+mn-ea"/>
              </a:rPr>
              <a:t> (True Negative)</a:t>
            </a:r>
            <a:r>
              <a:rPr lang="en-US" sz="24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 </a:t>
            </a:r>
          </a:p>
          <a:p>
            <a:pPr>
              <a:lnSpc>
                <a:spcPct val="150000"/>
              </a:lnSpc>
              <a:spcBef>
                <a:spcPts val="1400"/>
              </a:spcBef>
            </a:pPr>
            <a:r>
              <a:rPr lang="en-ZA" altLang="en-US" sz="2400" dirty="0">
                <a:solidFill>
                  <a:schemeClr val="tx1">
                    <a:lumMod val="85000"/>
                    <a:lumOff val="15000"/>
                  </a:schemeClr>
                </a:solidFill>
                <a:latin typeface="Microsoft JhengHei" panose="020B0604030504040204" charset="-120"/>
                <a:ea typeface="Microsoft JhengHei" panose="020B0604030504040204" charset="-120"/>
              </a:rPr>
              <a:t>T</a:t>
            </a:r>
            <a:r>
              <a:rPr lang="en-US" sz="2400" dirty="0">
                <a:solidFill>
                  <a:schemeClr val="tx1">
                    <a:lumMod val="85000"/>
                    <a:lumOff val="15000"/>
                  </a:schemeClr>
                </a:solidFill>
                <a:latin typeface="Microsoft JhengHei" panose="020B0604030504040204" charset="-120"/>
                <a:ea typeface="Microsoft JhengHei" panose="020B0604030504040204" charset="-120"/>
              </a:rPr>
              <a:t>he </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model also predicted</a:t>
            </a:r>
            <a:r>
              <a:rPr lang="en-US" sz="2400" dirty="0">
                <a:solidFill>
                  <a:schemeClr val="tx1">
                    <a:lumMod val="85000"/>
                    <a:lumOff val="15000"/>
                  </a:schemeClr>
                </a:solidFill>
                <a:latin typeface="Microsoft JhengHei" panose="020B0604030504040204" charset="-120"/>
                <a:ea typeface="Microsoft JhengHei" panose="020B0604030504040204" charset="-120"/>
              </a:rPr>
              <a:t> 3 successful landings when the </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T</a:t>
            </a:r>
            <a:r>
              <a:rPr lang="en-US" sz="2400" dirty="0">
                <a:solidFill>
                  <a:schemeClr val="tx1">
                    <a:lumMod val="85000"/>
                    <a:lumOff val="15000"/>
                  </a:schemeClr>
                </a:solidFill>
                <a:latin typeface="Microsoft JhengHei" panose="020B0604030504040204" charset="-120"/>
                <a:ea typeface="Microsoft JhengHei" panose="020B0604030504040204" charset="-120"/>
              </a:rPr>
              <a:t>rue label was </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unsuccessful landing (F</a:t>
            </a:r>
            <a:r>
              <a:rPr lang="en-US" sz="2400" dirty="0" err="1">
                <a:solidFill>
                  <a:schemeClr val="tx1">
                    <a:lumMod val="85000"/>
                    <a:lumOff val="15000"/>
                  </a:schemeClr>
                </a:solidFill>
                <a:latin typeface="Microsoft JhengHei" panose="020B0604030504040204" charset="-120"/>
                <a:ea typeface="Microsoft JhengHei" panose="020B0604030504040204" charset="-120"/>
              </a:rPr>
              <a:t>alse</a:t>
            </a:r>
            <a:r>
              <a:rPr lang="en-US" sz="24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P</a:t>
            </a:r>
            <a:r>
              <a:rPr lang="en-US" sz="2400" dirty="0" err="1">
                <a:solidFill>
                  <a:schemeClr val="tx1">
                    <a:lumMod val="85000"/>
                    <a:lumOff val="15000"/>
                  </a:schemeClr>
                </a:solidFill>
                <a:latin typeface="Microsoft JhengHei" panose="020B0604030504040204" charset="-120"/>
                <a:ea typeface="Microsoft JhengHei" panose="020B0604030504040204" charset="-120"/>
              </a:rPr>
              <a:t>ositiv</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e)</a:t>
            </a:r>
            <a:r>
              <a:rPr lang="en-US" sz="2400" dirty="0">
                <a:solidFill>
                  <a:schemeClr val="tx1">
                    <a:lumMod val="85000"/>
                    <a:lumOff val="15000"/>
                  </a:schemeClr>
                </a:solidFill>
                <a:latin typeface="Microsoft JhengHei" panose="020B0604030504040204" charset="-120"/>
                <a:ea typeface="Microsoft JhengHei" panose="020B0604030504040204" charset="-120"/>
              </a:rPr>
              <a:t>.</a:t>
            </a:r>
          </a:p>
          <a:p>
            <a:pPr>
              <a:lnSpc>
                <a:spcPct val="150000"/>
              </a:lnSpc>
              <a:spcBef>
                <a:spcPts val="1400"/>
              </a:spcBef>
            </a:pPr>
            <a:r>
              <a:rPr lang="en-ZA" altLang="en-US" sz="2400" dirty="0">
                <a:solidFill>
                  <a:schemeClr val="tx1">
                    <a:lumMod val="85000"/>
                    <a:lumOff val="15000"/>
                  </a:schemeClr>
                </a:solidFill>
                <a:latin typeface="Microsoft JhengHei" panose="020B0604030504040204" charset="-120"/>
                <a:ea typeface="Microsoft JhengHei" panose="020B0604030504040204" charset="-120"/>
              </a:rPr>
              <a:t>The model generally predicted successful landings.</a:t>
            </a:r>
            <a:endParaRPr lang="en-ZA" altLang="en-US" sz="24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Slika 1"/>
          <p:cNvPicPr>
            <a:picLocks noChangeAspect="1"/>
          </p:cNvPicPr>
          <p:nvPr/>
        </p:nvPicPr>
        <p:blipFill>
          <a:blip r:embed="rId3"/>
          <a:stretch>
            <a:fillRect/>
          </a:stretch>
        </p:blipFill>
        <p:spPr>
          <a:xfrm>
            <a:off x="5883442" y="1455821"/>
            <a:ext cx="5286375" cy="4505325"/>
          </a:xfrm>
          <a:prstGeom prst="rect">
            <a:avLst/>
          </a:prstGeom>
        </p:spPr>
      </p:pic>
    </p:spTree>
    <p:extLst>
      <p:ext uri="{BB962C8B-B14F-4D97-AF65-F5344CB8AC3E}">
        <p14:creationId xmlns:p14="http://schemas.microsoft.com/office/powerpoint/2010/main" val="364503423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829322"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analysis showed that there is a positive correlation between number of flights and success rate as the success rate has improved over the years.</a:t>
            </a:r>
          </a:p>
          <a:p>
            <a:pPr>
              <a:lnSpc>
                <a:spcPct val="100000"/>
              </a:lnSpc>
              <a:spcBef>
                <a:spcPts val="1400"/>
              </a:spcBef>
            </a:pPr>
            <a:r>
              <a:rPr lang="en-US" sz="2200" dirty="0">
                <a:solidFill>
                  <a:schemeClr val="accent3">
                    <a:lumMod val="25000"/>
                  </a:schemeClr>
                </a:solidFill>
                <a:latin typeface="Abadi" panose="020B0604020104020204" pitchFamily="34" charset="0"/>
              </a:rPr>
              <a:t>There are certain orbits like SSO, HEO, GEO, and ES-L1 where launches were the most successful.</a:t>
            </a:r>
          </a:p>
          <a:p>
            <a:pPr>
              <a:lnSpc>
                <a:spcPct val="100000"/>
              </a:lnSpc>
              <a:spcBef>
                <a:spcPts val="1400"/>
              </a:spcBef>
            </a:pPr>
            <a:r>
              <a:rPr lang="en-US" sz="2200" dirty="0">
                <a:solidFill>
                  <a:schemeClr val="accent3">
                    <a:lumMod val="25000"/>
                  </a:schemeClr>
                </a:solidFill>
                <a:latin typeface="Abadi" panose="020B0604020104020204" pitchFamily="34" charset="0"/>
              </a:rPr>
              <a:t>Success rate can be linked to payload mass as the lighter payloads generally proved to be more successful than the heavier payloads.</a:t>
            </a:r>
          </a:p>
          <a:p>
            <a:pPr>
              <a:lnSpc>
                <a:spcPct val="100000"/>
              </a:lnSpc>
              <a:spcBef>
                <a:spcPts val="1400"/>
              </a:spcBef>
            </a:pPr>
            <a:r>
              <a:rPr lang="en-US" sz="2200" dirty="0">
                <a:solidFill>
                  <a:schemeClr val="accent3">
                    <a:lumMod val="25000"/>
                  </a:schemeClr>
                </a:solidFill>
                <a:latin typeface="Abadi" panose="020B0604020104020204" pitchFamily="34" charset="0"/>
              </a:rPr>
              <a:t>The launch sites are strategically located near highways and railways for transportation of </a:t>
            </a:r>
            <a:r>
              <a:rPr lang="en-US" sz="2200" dirty="0" err="1">
                <a:solidFill>
                  <a:schemeClr val="accent3">
                    <a:lumMod val="25000"/>
                  </a:schemeClr>
                </a:solidFill>
                <a:latin typeface="Abadi" panose="020B0604020104020204" pitchFamily="34" charset="0"/>
              </a:rPr>
              <a:t>personel</a:t>
            </a:r>
            <a:r>
              <a:rPr lang="en-US" sz="2200" dirty="0">
                <a:solidFill>
                  <a:schemeClr val="accent3">
                    <a:lumMod val="25000"/>
                  </a:schemeClr>
                </a:solidFill>
                <a:latin typeface="Abadi" panose="020B0604020104020204" pitchFamily="34" charset="0"/>
              </a:rPr>
              <a:t> and cargo, but also far away from cities for safety. </a:t>
            </a:r>
          </a:p>
          <a:p>
            <a:pPr>
              <a:lnSpc>
                <a:spcPct val="100000"/>
              </a:lnSpc>
              <a:spcBef>
                <a:spcPts val="1400"/>
              </a:spcBef>
            </a:pPr>
            <a:r>
              <a:rPr lang="en-US" sz="2200" dirty="0">
                <a:solidFill>
                  <a:schemeClr val="accent3">
                    <a:lumMod val="25000"/>
                  </a:schemeClr>
                </a:solidFill>
                <a:latin typeface="Abadi" panose="020B0604020104020204" pitchFamily="34" charset="0"/>
              </a:rPr>
              <a:t>The best predictive model to use for this  dataset is the Decision Tree Classifier as it had the highest accuracy with </a:t>
            </a:r>
            <a:r>
              <a:rPr lang="hr-HR" sz="2200" dirty="0" smtClean="0">
                <a:solidFill>
                  <a:schemeClr val="accent3">
                    <a:lumMod val="25000"/>
                  </a:schemeClr>
                </a:solidFill>
                <a:latin typeface="Abadi" panose="020B0604020104020204" pitchFamily="34" charset="0"/>
              </a:rPr>
              <a:t>89</a:t>
            </a:r>
            <a:r>
              <a:rPr lang="en-US"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ZA" altLang="en-US" sz="2200" dirty="0">
                <a:solidFill>
                  <a:schemeClr val="tx1">
                    <a:lumMod val="85000"/>
                    <a:lumOff val="15000"/>
                  </a:schemeClr>
                </a:solidFill>
                <a:latin typeface="Microsoft JhengHei" panose="020B0604030504040204" charset="-120"/>
                <a:ea typeface="Microsoft JhengHei" panose="020B0604030504040204" charset="-120"/>
              </a:rPr>
              <a:t>Coursera Project Link:</a:t>
            </a:r>
            <a:r>
              <a:rPr lang="hr-HR" altLang="en-US" sz="22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2200" dirty="0">
                <a:solidFill>
                  <a:schemeClr val="tx1">
                    <a:lumMod val="85000"/>
                    <a:lumOff val="15000"/>
                  </a:schemeClr>
                </a:solidFill>
                <a:latin typeface="Microsoft JhengHei" panose="020B0604030504040204" charset="-120"/>
                <a:ea typeface="Microsoft JhengHei" panose="020B0604030504040204" charset="-120"/>
                <a:hlinkClick r:id="rId4"/>
              </a:rPr>
              <a:t>https://www.coursera.org/learn/applied-data-science-capstone/home/welcome</a:t>
            </a:r>
            <a:endParaRPr lang="en-ZA" altLang="en-US" sz="2200" dirty="0">
              <a:solidFill>
                <a:schemeClr val="tx1">
                  <a:lumMod val="85000"/>
                  <a:lumOff val="15000"/>
                </a:schemeClr>
              </a:solidFill>
              <a:latin typeface="Microsoft JhengHei" panose="020B0604030504040204" charset="-120"/>
              <a:ea typeface="Microsoft JhengHei" panose="020B0604030504040204" charset="-120"/>
            </a:endParaRPr>
          </a:p>
          <a:p>
            <a:pPr>
              <a:lnSpc>
                <a:spcPct val="100000"/>
              </a:lnSpc>
              <a:spcBef>
                <a:spcPts val="1400"/>
              </a:spcBef>
            </a:pPr>
            <a:endParaRPr lang="hr-HR" altLang="en-US" sz="2200" dirty="0">
              <a:solidFill>
                <a:schemeClr val="tx1">
                  <a:lumMod val="85000"/>
                  <a:lumOff val="15000"/>
                </a:schemeClr>
              </a:solidFill>
              <a:latin typeface="Microsoft JhengHei" panose="020B0604030504040204" charset="-120"/>
              <a:ea typeface="Microsoft JhengHei" panose="020B0604030504040204" charset="-120"/>
            </a:endParaRPr>
          </a:p>
          <a:p>
            <a:pPr>
              <a:lnSpc>
                <a:spcPct val="100000"/>
              </a:lnSpc>
              <a:spcBef>
                <a:spcPts val="1400"/>
              </a:spcBef>
            </a:pPr>
            <a:r>
              <a:rPr lang="en-ZA" altLang="en-US" sz="2200" dirty="0">
                <a:solidFill>
                  <a:schemeClr val="tx1">
                    <a:lumMod val="85000"/>
                    <a:lumOff val="15000"/>
                  </a:schemeClr>
                </a:solidFill>
                <a:latin typeface="Microsoft JhengHei" panose="020B0604030504040204" charset="-120"/>
                <a:ea typeface="Microsoft JhengHei" panose="020B0604030504040204" charset="-120"/>
              </a:rPr>
              <a:t>GitHub Repository:</a:t>
            </a:r>
            <a:r>
              <a:rPr lang="hr-HR" altLang="en-US" sz="2200" dirty="0">
                <a:solidFill>
                  <a:schemeClr val="tx1">
                    <a:lumMod val="85000"/>
                    <a:lumOff val="15000"/>
                  </a:schemeClr>
                </a:solidFill>
                <a:latin typeface="Microsoft JhengHei" panose="020B0604030504040204" charset="-120"/>
                <a:ea typeface="Microsoft JhengHei" panose="020B0604030504040204" charset="-120"/>
              </a:rPr>
              <a:t>  </a:t>
            </a:r>
            <a:r>
              <a:rPr lang="hr-HR" altLang="en-US" sz="2200" dirty="0">
                <a:solidFill>
                  <a:schemeClr val="tx1">
                    <a:lumMod val="85000"/>
                    <a:lumOff val="15000"/>
                  </a:schemeClr>
                </a:solidFill>
                <a:latin typeface="Microsoft JhengHei" panose="020B0604030504040204" charset="-120"/>
                <a:ea typeface="Microsoft JhengHei" panose="020B0604030504040204" charset="-120"/>
                <a:hlinkClick r:id="rId5"/>
              </a:rPr>
              <a:t>https://github.com/nemelek6/Coursera_Capstone</a:t>
            </a:r>
            <a:r>
              <a:rPr lang="hr-HR" altLang="en-US" sz="2200" dirty="0">
                <a:solidFill>
                  <a:schemeClr val="tx1">
                    <a:lumMod val="85000"/>
                    <a:lumOff val="15000"/>
                  </a:schemeClr>
                </a:solidFill>
                <a:latin typeface="Microsoft JhengHei" panose="020B0604030504040204" charset="-120"/>
                <a:ea typeface="Microsoft JhengHei" panose="020B0604030504040204" charset="-120"/>
              </a:rPr>
              <a:t> </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through two methods: requesting data from the SpaceX API and web scraping launch data from a Wikipedia page.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wrangling was then performed to transform and clean the data using Python's pandas library. </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endParaRPr lang="hr-HR"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With the clean data,  exploratory data analysis (EDA)  was performed using visualization tools such as Python's matplotlib and seaborn libraries, as well as answering questions using SQL queries</a:t>
            </a:r>
            <a:r>
              <a:rPr lang="en-US" sz="8400" dirty="0">
                <a:solidFill>
                  <a:schemeClr val="accent3">
                    <a:lumMod val="25000"/>
                  </a:schemeClr>
                </a:solidFill>
                <a:latin typeface="Abadi"/>
              </a:rPr>
              <a:t>. </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endParaRPr lang="hr-HR"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Python's interactive visualization packages were used to answer some analytical questions. Folium was used for creating maps while </a:t>
            </a:r>
            <a:r>
              <a:rPr lang="en-US" sz="7600" dirty="0" err="1">
                <a:solidFill>
                  <a:schemeClr val="bg2">
                    <a:lumMod val="50000"/>
                  </a:schemeClr>
                </a:solidFill>
                <a:latin typeface="Abadi"/>
              </a:rPr>
              <a:t>Plotly</a:t>
            </a:r>
            <a:r>
              <a:rPr lang="en-US" sz="7600" dirty="0">
                <a:solidFill>
                  <a:schemeClr val="bg2">
                    <a:lumMod val="50000"/>
                  </a:schemeClr>
                </a:solidFill>
                <a:latin typeface="Abadi"/>
              </a:rPr>
              <a:t> Dash was used to create interactive data visualizations</a:t>
            </a:r>
            <a:r>
              <a:rPr lang="en-US" sz="8400" dirty="0">
                <a:solidFill>
                  <a:schemeClr val="accent3">
                    <a:lumMod val="25000"/>
                  </a:schemeClr>
                </a:solidFill>
                <a:latin typeface="Abadi"/>
              </a:rPr>
              <a:t>.</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Four different machine learning classification models were used for the predictive analysis. The models that were used are logistic regression, support vector machines, k-nearest </a:t>
            </a:r>
            <a:r>
              <a:rPr lang="en-US" sz="7600" dirty="0" err="1">
                <a:solidFill>
                  <a:schemeClr val="bg2">
                    <a:lumMod val="50000"/>
                  </a:schemeClr>
                </a:solidFill>
                <a:latin typeface="Abadi"/>
              </a:rPr>
              <a:t>neighbour</a:t>
            </a:r>
            <a:r>
              <a:rPr lang="en-US" sz="7600" dirty="0">
                <a:solidFill>
                  <a:schemeClr val="bg2">
                    <a:lumMod val="50000"/>
                  </a:schemeClr>
                </a:solidFill>
                <a:latin typeface="Abadi"/>
              </a:rPr>
              <a:t> and decision tree classifier. Each model was trained, tuned and evaluated to find the best one.</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29283174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Request and parse the SpaceX launch data using the GET request</a:t>
            </a:r>
            <a:endParaRPr lang="hr-HR" sz="2200" dirty="0">
              <a:solidFill>
                <a:schemeClr val="accent3">
                  <a:lumMod val="25000"/>
                </a:schemeClr>
              </a:solidFill>
              <a:latin typeface="Abadi" panose="020B0604020104020204" pitchFamily="34" charset="0"/>
            </a:endParaRPr>
          </a:p>
          <a:p>
            <a:pPr>
              <a:lnSpc>
                <a:spcPct val="100000"/>
              </a:lnSpc>
              <a:spcBef>
                <a:spcPts val="1400"/>
              </a:spcBef>
            </a:pPr>
            <a:r>
              <a:rPr lang="hr-HR" sz="2200" dirty="0" err="1">
                <a:solidFill>
                  <a:schemeClr val="accent3">
                    <a:lumMod val="25000"/>
                  </a:schemeClr>
                </a:solidFill>
                <a:latin typeface="Abadi" panose="020B0604020104020204" pitchFamily="34" charset="0"/>
              </a:rPr>
              <a:t>Normalize</a:t>
            </a:r>
            <a:r>
              <a:rPr lang="hr-HR" sz="2200" dirty="0">
                <a:solidFill>
                  <a:schemeClr val="accent3">
                    <a:lumMod val="25000"/>
                  </a:schemeClr>
                </a:solidFill>
                <a:latin typeface="Abadi" panose="020B0604020104020204" pitchFamily="34" charset="0"/>
              </a:rPr>
              <a:t> JSON </a:t>
            </a:r>
            <a:r>
              <a:rPr lang="hr-HR" sz="2200" dirty="0" err="1">
                <a:solidFill>
                  <a:schemeClr val="accent3">
                    <a:lumMod val="25000"/>
                  </a:schemeClr>
                </a:solidFill>
                <a:latin typeface="Abadi" panose="020B0604020104020204" pitchFamily="34" charset="0"/>
              </a:rPr>
              <a:t>response</a:t>
            </a:r>
            <a:r>
              <a:rPr lang="hr-HR" sz="2200" dirty="0">
                <a:solidFill>
                  <a:schemeClr val="accent3">
                    <a:lumMod val="25000"/>
                  </a:schemeClr>
                </a:solidFill>
                <a:latin typeface="Abadi" panose="020B0604020104020204" pitchFamily="34" charset="0"/>
              </a:rPr>
              <a:t> </a:t>
            </a:r>
            <a:r>
              <a:rPr lang="hr-HR" sz="2200" dirty="0" err="1">
                <a:solidFill>
                  <a:schemeClr val="accent3">
                    <a:lumMod val="25000"/>
                  </a:schemeClr>
                </a:solidFill>
                <a:latin typeface="Abadi" panose="020B0604020104020204" pitchFamily="34" charset="0"/>
              </a:rPr>
              <a:t>into</a:t>
            </a:r>
            <a:r>
              <a:rPr lang="hr-HR" sz="2200" dirty="0">
                <a:solidFill>
                  <a:schemeClr val="accent3">
                    <a:lumMod val="25000"/>
                  </a:schemeClr>
                </a:solidFill>
                <a:latin typeface="Abadi" panose="020B0604020104020204" pitchFamily="34" charset="0"/>
              </a:rPr>
              <a:t> a </a:t>
            </a:r>
            <a:r>
              <a:rPr lang="hr-HR" sz="2200" dirty="0" err="1">
                <a:solidFill>
                  <a:schemeClr val="accent3">
                    <a:lumMod val="25000"/>
                  </a:schemeClr>
                </a:solidFill>
                <a:latin typeface="Abadi" panose="020B0604020104020204" pitchFamily="34" charset="0"/>
              </a:rPr>
              <a:t>dataframe</a:t>
            </a:r>
            <a:endParaRPr lang="hr-HR"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Extract only useful columns  using </a:t>
            </a:r>
            <a:r>
              <a:rPr lang="en-US" sz="2200" dirty="0" err="1">
                <a:solidFill>
                  <a:schemeClr val="accent3">
                    <a:lumMod val="25000"/>
                  </a:schemeClr>
                </a:solidFill>
                <a:latin typeface="Abadi" panose="020B0604020104020204" pitchFamily="34" charset="0"/>
              </a:rPr>
              <a:t>auxilary</a:t>
            </a:r>
            <a:r>
              <a:rPr lang="en-US" sz="2200" dirty="0">
                <a:solidFill>
                  <a:schemeClr val="accent3">
                    <a:lumMod val="25000"/>
                  </a:schemeClr>
                </a:solidFill>
                <a:latin typeface="Abadi" panose="020B0604020104020204" pitchFamily="34" charset="0"/>
              </a:rPr>
              <a:t> functions</a:t>
            </a:r>
            <a:endParaRPr lang="hr-HR"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Create new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from dictionary </a:t>
            </a:r>
            <a:endParaRPr lang="hr-HR"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Filter the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to only include Falcon 9 launches</a:t>
            </a:r>
            <a:endParaRPr lang="hr-HR" sz="2200" dirty="0">
              <a:solidFill>
                <a:schemeClr val="accent3">
                  <a:lumMod val="25000"/>
                </a:schemeClr>
              </a:solidFill>
              <a:latin typeface="Abadi" panose="020B0604020104020204" pitchFamily="34" charset="0"/>
            </a:endParaRPr>
          </a:p>
          <a:p>
            <a:pPr>
              <a:lnSpc>
                <a:spcPct val="100000"/>
              </a:lnSpc>
              <a:spcBef>
                <a:spcPts val="1400"/>
              </a:spcBef>
            </a:pPr>
            <a:r>
              <a:rPr lang="hr-HR" sz="2200" dirty="0" err="1">
                <a:solidFill>
                  <a:schemeClr val="accent3">
                    <a:lumMod val="25000"/>
                  </a:schemeClr>
                </a:solidFill>
                <a:latin typeface="Abadi" panose="020B0604020104020204" pitchFamily="34" charset="0"/>
              </a:rPr>
              <a:t>Dealing</a:t>
            </a:r>
            <a:r>
              <a:rPr lang="hr-HR" sz="2200" dirty="0">
                <a:solidFill>
                  <a:schemeClr val="accent3">
                    <a:lumMod val="25000"/>
                  </a:schemeClr>
                </a:solidFill>
                <a:latin typeface="Abadi" panose="020B0604020104020204" pitchFamily="34" charset="0"/>
              </a:rPr>
              <a:t> </a:t>
            </a:r>
            <a:r>
              <a:rPr lang="hr-HR" sz="2200" dirty="0" err="1">
                <a:solidFill>
                  <a:schemeClr val="accent3">
                    <a:lumMod val="25000"/>
                  </a:schemeClr>
                </a:solidFill>
                <a:latin typeface="Abadi" panose="020B0604020104020204" pitchFamily="34" charset="0"/>
              </a:rPr>
              <a:t>with</a:t>
            </a:r>
            <a:r>
              <a:rPr lang="hr-HR" sz="2200" dirty="0">
                <a:solidFill>
                  <a:schemeClr val="accent3">
                    <a:lumMod val="25000"/>
                  </a:schemeClr>
                </a:solidFill>
                <a:latin typeface="Abadi" panose="020B0604020104020204" pitchFamily="34" charset="0"/>
              </a:rPr>
              <a:t> </a:t>
            </a:r>
            <a:r>
              <a:rPr lang="hr-HR" sz="2200" dirty="0" err="1">
                <a:solidFill>
                  <a:schemeClr val="accent3">
                    <a:lumMod val="25000"/>
                  </a:schemeClr>
                </a:solidFill>
                <a:latin typeface="Abadi" panose="020B0604020104020204" pitchFamily="34" charset="0"/>
              </a:rPr>
              <a:t>Missing</a:t>
            </a:r>
            <a:r>
              <a:rPr lang="hr-HR" sz="2200" dirty="0">
                <a:solidFill>
                  <a:schemeClr val="accent3">
                    <a:lumMod val="25000"/>
                  </a:schemeClr>
                </a:solidFill>
                <a:latin typeface="Abadi" panose="020B0604020104020204" pitchFamily="34" charset="0"/>
              </a:rPr>
              <a:t> </a:t>
            </a:r>
            <a:r>
              <a:rPr lang="hr-HR" sz="2200" dirty="0" err="1">
                <a:solidFill>
                  <a:schemeClr val="accent3">
                    <a:lumMod val="25000"/>
                  </a:schemeClr>
                </a:solidFill>
                <a:latin typeface="Abadi" panose="020B0604020104020204" pitchFamily="34" charset="0"/>
              </a:rPr>
              <a:t>Values</a:t>
            </a:r>
            <a:endParaRPr lang="hr-HR" sz="2200" dirty="0">
              <a:solidFill>
                <a:schemeClr val="accent3">
                  <a:lumMod val="25000"/>
                </a:schemeClr>
              </a:solidFill>
              <a:latin typeface="Abadi" panose="020B0604020104020204" pitchFamily="34" charset="0"/>
            </a:endParaRPr>
          </a:p>
          <a:p>
            <a:pPr>
              <a:lnSpc>
                <a:spcPct val="100000"/>
              </a:lnSpc>
              <a:spcBef>
                <a:spcPts val="1400"/>
              </a:spcBef>
            </a:pPr>
            <a:r>
              <a:rPr lang="hr-HR" sz="2200" dirty="0" err="1">
                <a:solidFill>
                  <a:schemeClr val="accent3">
                    <a:lumMod val="25000"/>
                  </a:schemeClr>
                </a:solidFill>
                <a:latin typeface="Abadi" panose="020B0604020104020204" pitchFamily="34" charset="0"/>
              </a:rPr>
              <a:t>Export</a:t>
            </a:r>
            <a:r>
              <a:rPr lang="hr-HR" sz="2200" dirty="0">
                <a:solidFill>
                  <a:schemeClr val="accent3">
                    <a:lumMod val="25000"/>
                  </a:schemeClr>
                </a:solidFill>
                <a:latin typeface="Abadi" panose="020B0604020104020204" pitchFamily="34" charset="0"/>
              </a:rPr>
              <a:t> to CSV</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r>
              <a:rPr lang="hr-HR" sz="2200" dirty="0">
                <a:solidFill>
                  <a:schemeClr val="accent3">
                    <a:lumMod val="25000"/>
                  </a:schemeClr>
                </a:solidFill>
                <a:latin typeface="Abadi" panose="020B0604020104020204" pitchFamily="34" charset="0"/>
              </a:rPr>
              <a:t>: </a:t>
            </a:r>
            <a:r>
              <a:rPr lang="hr-HR" sz="2200" dirty="0">
                <a:solidFill>
                  <a:schemeClr val="accent3">
                    <a:lumMod val="25000"/>
                  </a:schemeClr>
                </a:solidFill>
                <a:latin typeface="Abadi" panose="020B0604020104020204" pitchFamily="34" charset="0"/>
                <a:hlinkClick r:id="rId3"/>
              </a:rPr>
              <a:t>Data </a:t>
            </a:r>
            <a:r>
              <a:rPr lang="hr-HR" sz="2200" dirty="0" err="1">
                <a:solidFill>
                  <a:schemeClr val="accent3">
                    <a:lumMod val="25000"/>
                  </a:schemeClr>
                </a:solidFill>
                <a:latin typeface="Abadi" panose="020B0604020104020204" pitchFamily="34" charset="0"/>
                <a:hlinkClick r:id="rId3"/>
              </a:rPr>
              <a:t>Collection</a:t>
            </a:r>
            <a:r>
              <a:rPr lang="hr-HR" sz="2200" dirty="0">
                <a:solidFill>
                  <a:schemeClr val="accent3">
                    <a:lumMod val="25000"/>
                  </a:schemeClr>
                </a:solidFill>
                <a:latin typeface="Abadi" panose="020B0604020104020204" pitchFamily="34" charset="0"/>
                <a:hlinkClick r:id="rId3"/>
              </a:rPr>
              <a:t> API</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jagram 1"/>
          <p:cNvGraphicFramePr/>
          <p:nvPr>
            <p:extLst>
              <p:ext uri="{D42A27DB-BD31-4B8C-83A1-F6EECF244321}">
                <p14:modId xmlns:p14="http://schemas.microsoft.com/office/powerpoint/2010/main" val="3326524753"/>
              </p:ext>
            </p:extLst>
          </p:nvPr>
        </p:nvGraphicFramePr>
        <p:xfrm>
          <a:off x="6748528" y="793296"/>
          <a:ext cx="5000721" cy="58908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www.w3.org/XML/1998/namespace"/>
    <ds:schemaRef ds:uri="http://schemas.microsoft.com/office/2006/metadata/properties"/>
    <ds:schemaRef ds:uri="http://purl.org/dc/elements/1.1/"/>
    <ds:schemaRef ds:uri="http://purl.org/dc/terms/"/>
    <ds:schemaRef ds:uri="155be751-a274-42e8-93fb-f39d3b9bccc8"/>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f80a141d-92ca-4d3d-9308-f7e7b1d44ce8"/>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1723</TotalTime>
  <Words>2646</Words>
  <Application>Microsoft Office PowerPoint</Application>
  <PresentationFormat>Široki zaslon</PresentationFormat>
  <Paragraphs>262</Paragraphs>
  <Slides>49</Slides>
  <Notes>5</Notes>
  <HiddenSlides>0</HiddenSlides>
  <MMClips>0</MMClips>
  <ScaleCrop>false</ScaleCrop>
  <HeadingPairs>
    <vt:vector size="6" baseType="variant">
      <vt:variant>
        <vt:lpstr>Korišteni fontovi</vt:lpstr>
      </vt:variant>
      <vt:variant>
        <vt:i4>7</vt:i4>
      </vt:variant>
      <vt:variant>
        <vt:lpstr>Tema</vt:lpstr>
      </vt:variant>
      <vt:variant>
        <vt:i4>1</vt:i4>
      </vt:variant>
      <vt:variant>
        <vt:lpstr>Naslovi slajdova</vt:lpstr>
      </vt:variant>
      <vt:variant>
        <vt:i4>49</vt:i4>
      </vt:variant>
    </vt:vector>
  </HeadingPairs>
  <TitlesOfParts>
    <vt:vector size="57" baseType="lpstr">
      <vt:lpstr>Microsoft JhengHei</vt:lpstr>
      <vt:lpstr>Abadi</vt:lpstr>
      <vt:lpstr>Arial</vt:lpstr>
      <vt:lpstr>Calibri</vt:lpstr>
      <vt:lpstr>Calibri Light</vt:lpstr>
      <vt:lpstr>IBM Plex Mono SemiBold</vt:lpstr>
      <vt:lpstr>SF Pro</vt:lpstr>
      <vt:lpstr>Custom Design</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Robert Kelemen</cp:lastModifiedBy>
  <cp:revision>246</cp:revision>
  <dcterms:created xsi:type="dcterms:W3CDTF">2021-04-29T18:58:34Z</dcterms:created>
  <dcterms:modified xsi:type="dcterms:W3CDTF">2023-02-13T13:10:52Z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